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0" r:id="rId6"/>
    <p:sldId id="261" r:id="rId7"/>
    <p:sldId id="262" r:id="rId8"/>
    <p:sldId id="270" r:id="rId9"/>
    <p:sldId id="268" r:id="rId10"/>
    <p:sldId id="269" r:id="rId11"/>
    <p:sldId id="259" r:id="rId12"/>
    <p:sldId id="283" r:id="rId13"/>
    <p:sldId id="274" r:id="rId14"/>
    <p:sldId id="275" r:id="rId15"/>
    <p:sldId id="276" r:id="rId16"/>
    <p:sldId id="277" r:id="rId17"/>
    <p:sldId id="279" r:id="rId18"/>
    <p:sldId id="278" r:id="rId19"/>
    <p:sldId id="284" r:id="rId20"/>
    <p:sldId id="280" r:id="rId21"/>
    <p:sldId id="281" r:id="rId22"/>
    <p:sldId id="257" r:id="rId23"/>
    <p:sldId id="263" r:id="rId24"/>
    <p:sldId id="264" r:id="rId25"/>
    <p:sldId id="265" r:id="rId26"/>
    <p:sldId id="266" r:id="rId27"/>
    <p:sldId id="267" r:id="rId28"/>
    <p:sldId id="282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>
        <p:scale>
          <a:sx n="99" d="100"/>
          <a:sy n="99" d="100"/>
        </p:scale>
        <p:origin x="-12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syk\Strategii\Morshyn\Demo_Morshy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Lesyk\Strategii\Morshyn\grafiky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D:\Lesyk\Strategii\Morshyn\grafik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Lesyk\Strategii\Morshyn\grafik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Lesyk\Strategii\Morshyn\grafiky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Lesyk\Strategii\Morshyn\grafik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Lesyk\Strategii\Morshyn\grafiky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Lesyk\Strategii\Morshyn\grafiky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Lesyk\Strategii\Morshyn\grafik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142968541975728E-2"/>
          <c:y val="7.9322757069159464E-2"/>
          <c:w val="0.77832924417056559"/>
          <c:h val="0.77624951221900018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Моршин</c:v>
                </c:pt>
              </c:strCache>
            </c:strRef>
          </c:tx>
          <c:marker>
            <c:symbol val="none"/>
          </c:marker>
          <c:cat>
            <c:strRef>
              <c:f>Sheet1!$D$3:$AG$3</c:f>
              <c:strCache>
                <c:ptCount val="30"/>
                <c:pt idx="0">
                  <c:v>1897-01-28</c:v>
                </c:pt>
                <c:pt idx="1">
                  <c:v>15.03.1923</c:v>
                </c:pt>
                <c:pt idx="2">
                  <c:v>17.12.1926</c:v>
                </c:pt>
                <c:pt idx="3">
                  <c:v>17.01.1939</c:v>
                </c:pt>
                <c:pt idx="4">
                  <c:v>15.01.1959</c:v>
                </c:pt>
                <c:pt idx="5">
                  <c:v>15.01.1970</c:v>
                </c:pt>
                <c:pt idx="6">
                  <c:v>17.01.1979</c:v>
                </c:pt>
                <c:pt idx="7">
                  <c:v>12.01.1989</c:v>
                </c:pt>
                <c:pt idx="8">
                  <c:v>1992</c:v>
                </c:pt>
                <c:pt idx="9">
                  <c:v>1998</c:v>
                </c:pt>
                <c:pt idx="10">
                  <c:v>05.12.2001</c:v>
                </c:pt>
                <c:pt idx="11">
                  <c:v>2003'</c:v>
                </c:pt>
                <c:pt idx="12">
                  <c:v>2004'</c:v>
                </c:pt>
                <c:pt idx="13">
                  <c:v>2005'</c:v>
                </c:pt>
                <c:pt idx="14">
                  <c:v>2006'</c:v>
                </c:pt>
                <c:pt idx="15">
                  <c:v>2007'</c:v>
                </c:pt>
                <c:pt idx="16">
                  <c:v>2008'</c:v>
                </c:pt>
                <c:pt idx="17">
                  <c:v>2009'</c:v>
                </c:pt>
                <c:pt idx="18">
                  <c:v>2010'</c:v>
                </c:pt>
                <c:pt idx="19">
                  <c:v>2011'</c:v>
                </c:pt>
                <c:pt idx="20">
                  <c:v>2012'</c:v>
                </c:pt>
                <c:pt idx="21">
                  <c:v>2013'</c:v>
                </c:pt>
                <c:pt idx="22">
                  <c:v>2014'</c:v>
                </c:pt>
                <c:pt idx="23">
                  <c:v>2015'</c:v>
                </c:pt>
                <c:pt idx="24">
                  <c:v>2016'</c:v>
                </c:pt>
                <c:pt idx="25">
                  <c:v>2017'</c:v>
                </c:pt>
                <c:pt idx="26">
                  <c:v>2018'</c:v>
                </c:pt>
                <c:pt idx="27">
                  <c:v>2019'</c:v>
                </c:pt>
                <c:pt idx="28">
                  <c:v>2020'</c:v>
                </c:pt>
                <c:pt idx="29">
                  <c:v>2021'</c:v>
                </c:pt>
              </c:strCache>
            </c:strRef>
          </c:cat>
          <c:val>
            <c:numRef>
              <c:f>Sheet1!$D$4:$AG$4</c:f>
              <c:numCache>
                <c:formatCode>General</c:formatCode>
                <c:ptCount val="30"/>
                <c:pt idx="4">
                  <c:v>3.343</c:v>
                </c:pt>
                <c:pt idx="5">
                  <c:v>6.0979999999999999</c:v>
                </c:pt>
                <c:pt idx="6">
                  <c:v>7.3780000000000001</c:v>
                </c:pt>
                <c:pt idx="7">
                  <c:v>9.1579999999999995</c:v>
                </c:pt>
                <c:pt idx="8">
                  <c:v>9.6</c:v>
                </c:pt>
                <c:pt idx="9">
                  <c:v>9.5</c:v>
                </c:pt>
                <c:pt idx="10">
                  <c:v>6.4820000000000002</c:v>
                </c:pt>
                <c:pt idx="11">
                  <c:v>6.4489999999999998</c:v>
                </c:pt>
                <c:pt idx="12">
                  <c:v>6.3879999999999999</c:v>
                </c:pt>
                <c:pt idx="13">
                  <c:v>6.3710000000000004</c:v>
                </c:pt>
                <c:pt idx="14">
                  <c:v>6.2990000000000004</c:v>
                </c:pt>
                <c:pt idx="15">
                  <c:v>6.258</c:v>
                </c:pt>
                <c:pt idx="16">
                  <c:v>6.2249999999999996</c:v>
                </c:pt>
                <c:pt idx="17">
                  <c:v>6.1710000000000003</c:v>
                </c:pt>
                <c:pt idx="18">
                  <c:v>6.1349999999999998</c:v>
                </c:pt>
                <c:pt idx="19">
                  <c:v>6.1079999999999997</c:v>
                </c:pt>
                <c:pt idx="20">
                  <c:v>6.0640000000000001</c:v>
                </c:pt>
                <c:pt idx="21">
                  <c:v>6.0369999999999999</c:v>
                </c:pt>
                <c:pt idx="22">
                  <c:v>6.0129999999999999</c:v>
                </c:pt>
                <c:pt idx="23">
                  <c:v>5.9989999999999997</c:v>
                </c:pt>
                <c:pt idx="24">
                  <c:v>5.9260000000000002</c:v>
                </c:pt>
                <c:pt idx="25">
                  <c:v>5.8739999999999997</c:v>
                </c:pt>
                <c:pt idx="26">
                  <c:v>5.8259999999999996</c:v>
                </c:pt>
                <c:pt idx="27">
                  <c:v>5.7930000000000001</c:v>
                </c:pt>
                <c:pt idx="28">
                  <c:v>5.7539999999999996</c:v>
                </c:pt>
                <c:pt idx="29">
                  <c:v>5.69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194-42CC-B85B-CA9193A5FBCA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Трускавець</c:v>
                </c:pt>
              </c:strCache>
            </c:strRef>
          </c:tx>
          <c:marker>
            <c:symbol val="none"/>
          </c:marker>
          <c:cat>
            <c:strRef>
              <c:f>Sheet1!$D$3:$AG$3</c:f>
              <c:strCache>
                <c:ptCount val="30"/>
                <c:pt idx="0">
                  <c:v>1897-01-28</c:v>
                </c:pt>
                <c:pt idx="1">
                  <c:v>15.03.1923</c:v>
                </c:pt>
                <c:pt idx="2">
                  <c:v>17.12.1926</c:v>
                </c:pt>
                <c:pt idx="3">
                  <c:v>17.01.1939</c:v>
                </c:pt>
                <c:pt idx="4">
                  <c:v>15.01.1959</c:v>
                </c:pt>
                <c:pt idx="5">
                  <c:v>15.01.1970</c:v>
                </c:pt>
                <c:pt idx="6">
                  <c:v>17.01.1979</c:v>
                </c:pt>
                <c:pt idx="7">
                  <c:v>12.01.1989</c:v>
                </c:pt>
                <c:pt idx="8">
                  <c:v>1992</c:v>
                </c:pt>
                <c:pt idx="9">
                  <c:v>1998</c:v>
                </c:pt>
                <c:pt idx="10">
                  <c:v>05.12.2001</c:v>
                </c:pt>
                <c:pt idx="11">
                  <c:v>2003'</c:v>
                </c:pt>
                <c:pt idx="12">
                  <c:v>2004'</c:v>
                </c:pt>
                <c:pt idx="13">
                  <c:v>2005'</c:v>
                </c:pt>
                <c:pt idx="14">
                  <c:v>2006'</c:v>
                </c:pt>
                <c:pt idx="15">
                  <c:v>2007'</c:v>
                </c:pt>
                <c:pt idx="16">
                  <c:v>2008'</c:v>
                </c:pt>
                <c:pt idx="17">
                  <c:v>2009'</c:v>
                </c:pt>
                <c:pt idx="18">
                  <c:v>2010'</c:v>
                </c:pt>
                <c:pt idx="19">
                  <c:v>2011'</c:v>
                </c:pt>
                <c:pt idx="20">
                  <c:v>2012'</c:v>
                </c:pt>
                <c:pt idx="21">
                  <c:v>2013'</c:v>
                </c:pt>
                <c:pt idx="22">
                  <c:v>2014'</c:v>
                </c:pt>
                <c:pt idx="23">
                  <c:v>2015'</c:v>
                </c:pt>
                <c:pt idx="24">
                  <c:v>2016'</c:v>
                </c:pt>
                <c:pt idx="25">
                  <c:v>2017'</c:v>
                </c:pt>
                <c:pt idx="26">
                  <c:v>2018'</c:v>
                </c:pt>
                <c:pt idx="27">
                  <c:v>2019'</c:v>
                </c:pt>
                <c:pt idx="28">
                  <c:v>2020'</c:v>
                </c:pt>
                <c:pt idx="29">
                  <c:v>2021'</c:v>
                </c:pt>
              </c:strCache>
            </c:strRef>
          </c:cat>
          <c:val>
            <c:numRef>
              <c:f>Sheet1!$D$5:$AG$5</c:f>
              <c:numCache>
                <c:formatCode>General</c:formatCode>
                <c:ptCount val="30"/>
                <c:pt idx="3">
                  <c:v>3.4</c:v>
                </c:pt>
                <c:pt idx="4">
                  <c:v>8.4819999999999993</c:v>
                </c:pt>
                <c:pt idx="5">
                  <c:v>18.391999999999999</c:v>
                </c:pt>
                <c:pt idx="6">
                  <c:v>26.308</c:v>
                </c:pt>
                <c:pt idx="7">
                  <c:v>32.825000000000003</c:v>
                </c:pt>
                <c:pt idx="8">
                  <c:v>34.1</c:v>
                </c:pt>
                <c:pt idx="9">
                  <c:v>34.6</c:v>
                </c:pt>
                <c:pt idx="10">
                  <c:v>31.036999999999999</c:v>
                </c:pt>
                <c:pt idx="11">
                  <c:v>30.716000000000001</c:v>
                </c:pt>
                <c:pt idx="12">
                  <c:v>30.577000000000002</c:v>
                </c:pt>
                <c:pt idx="13">
                  <c:v>30.443999999999999</c:v>
                </c:pt>
                <c:pt idx="14">
                  <c:v>30.27</c:v>
                </c:pt>
                <c:pt idx="15">
                  <c:v>30.023</c:v>
                </c:pt>
                <c:pt idx="16">
                  <c:v>29.887</c:v>
                </c:pt>
                <c:pt idx="17">
                  <c:v>29.79</c:v>
                </c:pt>
                <c:pt idx="18">
                  <c:v>29.797000000000001</c:v>
                </c:pt>
                <c:pt idx="19">
                  <c:v>29.728999999999999</c:v>
                </c:pt>
                <c:pt idx="20">
                  <c:v>29.623000000000001</c:v>
                </c:pt>
                <c:pt idx="21">
                  <c:v>29.515999999999998</c:v>
                </c:pt>
                <c:pt idx="22">
                  <c:v>29.385999999999999</c:v>
                </c:pt>
                <c:pt idx="23">
                  <c:v>29.256</c:v>
                </c:pt>
                <c:pt idx="24">
                  <c:v>28.981999999999999</c:v>
                </c:pt>
                <c:pt idx="25">
                  <c:v>28.867000000000001</c:v>
                </c:pt>
                <c:pt idx="26">
                  <c:v>28.792000000000002</c:v>
                </c:pt>
                <c:pt idx="27">
                  <c:v>28.704999999999998</c:v>
                </c:pt>
                <c:pt idx="28">
                  <c:v>28.646999999999998</c:v>
                </c:pt>
                <c:pt idx="29">
                  <c:v>28.474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194-42CC-B85B-CA9193A5FBCA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Східниця</c:v>
                </c:pt>
              </c:strCache>
            </c:strRef>
          </c:tx>
          <c:marker>
            <c:symbol val="none"/>
          </c:marker>
          <c:cat>
            <c:strRef>
              <c:f>Sheet1!$D$3:$AG$3</c:f>
              <c:strCache>
                <c:ptCount val="30"/>
                <c:pt idx="0">
                  <c:v>1897-01-28</c:v>
                </c:pt>
                <c:pt idx="1">
                  <c:v>15.03.1923</c:v>
                </c:pt>
                <c:pt idx="2">
                  <c:v>17.12.1926</c:v>
                </c:pt>
                <c:pt idx="3">
                  <c:v>17.01.1939</c:v>
                </c:pt>
                <c:pt idx="4">
                  <c:v>15.01.1959</c:v>
                </c:pt>
                <c:pt idx="5">
                  <c:v>15.01.1970</c:v>
                </c:pt>
                <c:pt idx="6">
                  <c:v>17.01.1979</c:v>
                </c:pt>
                <c:pt idx="7">
                  <c:v>12.01.1989</c:v>
                </c:pt>
                <c:pt idx="8">
                  <c:v>1992</c:v>
                </c:pt>
                <c:pt idx="9">
                  <c:v>1998</c:v>
                </c:pt>
                <c:pt idx="10">
                  <c:v>05.12.2001</c:v>
                </c:pt>
                <c:pt idx="11">
                  <c:v>2003'</c:v>
                </c:pt>
                <c:pt idx="12">
                  <c:v>2004'</c:v>
                </c:pt>
                <c:pt idx="13">
                  <c:v>2005'</c:v>
                </c:pt>
                <c:pt idx="14">
                  <c:v>2006'</c:v>
                </c:pt>
                <c:pt idx="15">
                  <c:v>2007'</c:v>
                </c:pt>
                <c:pt idx="16">
                  <c:v>2008'</c:v>
                </c:pt>
                <c:pt idx="17">
                  <c:v>2009'</c:v>
                </c:pt>
                <c:pt idx="18">
                  <c:v>2010'</c:v>
                </c:pt>
                <c:pt idx="19">
                  <c:v>2011'</c:v>
                </c:pt>
                <c:pt idx="20">
                  <c:v>2012'</c:v>
                </c:pt>
                <c:pt idx="21">
                  <c:v>2013'</c:v>
                </c:pt>
                <c:pt idx="22">
                  <c:v>2014'</c:v>
                </c:pt>
                <c:pt idx="23">
                  <c:v>2015'</c:v>
                </c:pt>
                <c:pt idx="24">
                  <c:v>2016'</c:v>
                </c:pt>
                <c:pt idx="25">
                  <c:v>2017'</c:v>
                </c:pt>
                <c:pt idx="26">
                  <c:v>2018'</c:v>
                </c:pt>
                <c:pt idx="27">
                  <c:v>2019'</c:v>
                </c:pt>
                <c:pt idx="28">
                  <c:v>2020'</c:v>
                </c:pt>
                <c:pt idx="29">
                  <c:v>2021'</c:v>
                </c:pt>
              </c:strCache>
            </c:strRef>
          </c:cat>
          <c:val>
            <c:numRef>
              <c:f>Sheet1!$D$6:$AG$6</c:f>
              <c:numCache>
                <c:formatCode>General</c:formatCode>
                <c:ptCount val="30"/>
                <c:pt idx="4">
                  <c:v>2.665</c:v>
                </c:pt>
                <c:pt idx="5">
                  <c:v>2.6819999999999999</c:v>
                </c:pt>
                <c:pt idx="6">
                  <c:v>3.0640000000000001</c:v>
                </c:pt>
                <c:pt idx="7">
                  <c:v>3.1379999999999999</c:v>
                </c:pt>
                <c:pt idx="8">
                  <c:v>3.1</c:v>
                </c:pt>
                <c:pt idx="9">
                  <c:v>3.1</c:v>
                </c:pt>
                <c:pt idx="10">
                  <c:v>2.3119999999999998</c:v>
                </c:pt>
                <c:pt idx="11">
                  <c:v>2.2679999999999998</c:v>
                </c:pt>
                <c:pt idx="12">
                  <c:v>2.2410000000000001</c:v>
                </c:pt>
                <c:pt idx="13">
                  <c:v>2.2200000000000002</c:v>
                </c:pt>
                <c:pt idx="14">
                  <c:v>2.1829999999999998</c:v>
                </c:pt>
                <c:pt idx="15">
                  <c:v>2.149</c:v>
                </c:pt>
                <c:pt idx="16">
                  <c:v>2.141</c:v>
                </c:pt>
                <c:pt idx="17">
                  <c:v>2.1179999999999999</c:v>
                </c:pt>
                <c:pt idx="18">
                  <c:v>2.1379999999999999</c:v>
                </c:pt>
                <c:pt idx="19">
                  <c:v>2.149</c:v>
                </c:pt>
                <c:pt idx="20">
                  <c:v>2.1800000000000002</c:v>
                </c:pt>
                <c:pt idx="21">
                  <c:v>2.21</c:v>
                </c:pt>
                <c:pt idx="22">
                  <c:v>2.2189999999999999</c:v>
                </c:pt>
                <c:pt idx="23">
                  <c:v>2.2469999999999999</c:v>
                </c:pt>
                <c:pt idx="24">
                  <c:v>2.2549999999999999</c:v>
                </c:pt>
                <c:pt idx="25">
                  <c:v>2.2589999999999999</c:v>
                </c:pt>
                <c:pt idx="26">
                  <c:v>2.2629999999999999</c:v>
                </c:pt>
                <c:pt idx="27">
                  <c:v>2.2440000000000002</c:v>
                </c:pt>
                <c:pt idx="28">
                  <c:v>2.2789999999999999</c:v>
                </c:pt>
                <c:pt idx="29">
                  <c:v>2.2589999999999999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194-42CC-B85B-CA9193A5F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21024"/>
        <c:axId val="141122560"/>
      </c:lineChart>
      <c:catAx>
        <c:axId val="14112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141122560"/>
        <c:crosses val="autoZero"/>
        <c:auto val="1"/>
        <c:lblAlgn val="ctr"/>
        <c:lblOffset val="100"/>
        <c:noMultiLvlLbl val="0"/>
      </c:catAx>
      <c:valAx>
        <c:axId val="14112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1210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1143919510061"/>
          <c:y val="0.22568499830198058"/>
          <c:w val="0.39089305412910341"/>
          <c:h val="0.94464622146107702"/>
        </c:manualLayout>
      </c:layout>
      <c:pieChart>
        <c:varyColors val="1"/>
        <c:ser>
          <c:idx val="0"/>
          <c:order val="0"/>
          <c:explosion val="4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98-4900-B604-0C2023D370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98-4900-B604-0C2023D370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98-4900-B604-0C2023D370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98-4900-B604-0C2023D370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98-4900-B604-0C2023D370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498-4900-B604-0C2023D370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498-4900-B604-0C2023D370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498-4900-B604-0C2023D370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498-4900-B604-0C2023D370B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498-4900-B604-0C2023D370BC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-0.10655280401461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555555555555558"/>
                      <c:h val="0.196973179779507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98-4900-B604-0C2023D370BC}"/>
                </c:ext>
              </c:extLst>
            </c:dLbl>
            <c:dLbl>
              <c:idx val="1"/>
              <c:layout>
                <c:manualLayout>
                  <c:x val="0.10292995406824147"/>
                  <c:y val="-0.194432808105661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934722222222223"/>
                      <c:h val="0.12807909595426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498-4900-B604-0C2023D370BC}"/>
                </c:ext>
              </c:extLst>
            </c:dLbl>
            <c:dLbl>
              <c:idx val="2"/>
              <c:layout>
                <c:manualLayout>
                  <c:x val="0.42217979002624673"/>
                  <c:y val="-0.18153210368731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98-4900-B604-0C2023D370BC}"/>
                </c:ext>
              </c:extLst>
            </c:dLbl>
            <c:dLbl>
              <c:idx val="3"/>
              <c:layout>
                <c:manualLayout>
                  <c:x val="0.43757212379702537"/>
                  <c:y val="-5.7385155432791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16666666666661"/>
                      <c:h val="0.126174329311590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498-4900-B604-0C2023D370BC}"/>
                </c:ext>
              </c:extLst>
            </c:dLbl>
            <c:dLbl>
              <c:idx val="4"/>
              <c:layout>
                <c:manualLayout>
                  <c:x val="0.25775503062117233"/>
                  <c:y val="3.94843288389834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98-4900-B604-0C2023D370BC}"/>
                </c:ext>
              </c:extLst>
            </c:dLbl>
            <c:dLbl>
              <c:idx val="5"/>
              <c:layout>
                <c:manualLayout>
                  <c:x val="0.10735542432195976"/>
                  <c:y val="1.64190650489952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98-4900-B604-0C2023D370BC}"/>
                </c:ext>
              </c:extLst>
            </c:dLbl>
            <c:dLbl>
              <c:idx val="6"/>
              <c:layout>
                <c:manualLayout>
                  <c:x val="0.27029861111111109"/>
                  <c:y val="0.193671223348008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498-4900-B604-0C2023D370BC}"/>
                </c:ext>
              </c:extLst>
            </c:dLbl>
            <c:dLbl>
              <c:idx val="7"/>
              <c:layout>
                <c:manualLayout>
                  <c:x val="8.4736111111111109E-2"/>
                  <c:y val="0.229522331991549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498-4900-B604-0C2023D370BC}"/>
                </c:ext>
              </c:extLst>
            </c:dLbl>
            <c:dLbl>
              <c:idx val="8"/>
              <c:layout>
                <c:manualLayout>
                  <c:x val="-1.7868055555555547E-2"/>
                  <c:y val="-4.32116314550161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247222222222222"/>
                      <c:h val="0.269305149381082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3498-4900-B604-0C2023D370BC}"/>
                </c:ext>
              </c:extLst>
            </c:dLbl>
            <c:dLbl>
              <c:idx val="9"/>
              <c:layout>
                <c:manualLayout>
                  <c:x val="2.2777777777777779E-3"/>
                  <c:y val="-0.190316153512661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498-4900-B604-0C2023D37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Sheet1!$B$105:$B$114</c:f>
              <c:strCache>
                <c:ptCount val="10"/>
                <c:pt idx="0">
                  <c:v>Прибутковий податок з громадян/ Податок з доходів фізичних осіб</c:v>
                </c:pt>
                <c:pt idx="1">
                  <c:v>Єдиний податок(крім с/г виробників)</c:v>
                </c:pt>
                <c:pt idx="2">
                  <c:v>Єдиний податок від с/г виробників</c:v>
                </c:pt>
                <c:pt idx="3">
                  <c:v>Доходи від відчуження нерухомості та землі</c:v>
                </c:pt>
                <c:pt idx="4">
                  <c:v>Податок на прибуток підприємств комунальної власності</c:v>
                </c:pt>
                <c:pt idx="5">
                  <c:v>Плата за землю</c:v>
                </c:pt>
                <c:pt idx="6">
                  <c:v>Податок на нерухомість</c:v>
                </c:pt>
                <c:pt idx="7">
                  <c:v>Акцизний збір</c:v>
                </c:pt>
                <c:pt idx="8">
                  <c:v>Інші місцеві податки та збори</c:v>
                </c:pt>
                <c:pt idx="9">
                  <c:v>інше (в т.ч. міжбюджетні трансферти)</c:v>
                </c:pt>
              </c:strCache>
            </c:strRef>
          </c:cat>
          <c:val>
            <c:numRef>
              <c:f>Sheet1!$C$105:$C$114</c:f>
              <c:numCache>
                <c:formatCode>General</c:formatCode>
                <c:ptCount val="10"/>
                <c:pt idx="0">
                  <c:v>41.8</c:v>
                </c:pt>
                <c:pt idx="1">
                  <c:v>8.3000000000000007</c:v>
                </c:pt>
                <c:pt idx="2">
                  <c:v>0.5</c:v>
                </c:pt>
                <c:pt idx="3">
                  <c:v>5</c:v>
                </c:pt>
                <c:pt idx="4">
                  <c:v>0</c:v>
                </c:pt>
                <c:pt idx="5">
                  <c:v>16.5</c:v>
                </c:pt>
                <c:pt idx="6">
                  <c:v>10.4</c:v>
                </c:pt>
                <c:pt idx="7">
                  <c:v>2.4</c:v>
                </c:pt>
                <c:pt idx="8">
                  <c:v>0.2</c:v>
                </c:pt>
                <c:pt idx="9">
                  <c:v>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498-4900-B604-0C2023D37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25979425514017E-2"/>
          <c:y val="4.1052885377582837E-2"/>
          <c:w val="0.87942104568476709"/>
          <c:h val="0.592994140728214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plosion val="8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05-469C-9F63-C8AE3CA3E011}"/>
              </c:ext>
            </c:extLst>
          </c:dPt>
          <c:dPt>
            <c:idx val="1"/>
            <c:invertIfNegative val="0"/>
            <c:bubble3D val="0"/>
            <c:explosion val="1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05-469C-9F63-C8AE3CA3E01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05-469C-9F63-C8AE3CA3E01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05-469C-9F63-C8AE3CA3E01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05-469C-9F63-C8AE3CA3E01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05-469C-9F63-C8AE3CA3E011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705-469C-9F63-C8AE3CA3E011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705-469C-9F63-C8AE3CA3E011}"/>
              </c:ext>
            </c:extLst>
          </c:dPt>
          <c:dPt>
            <c:idx val="8"/>
            <c:invertIfNegative val="0"/>
            <c:bubble3D val="0"/>
            <c:explosion val="6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705-469C-9F63-C8AE3CA3E011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705-469C-9F63-C8AE3CA3E011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705-469C-9F63-C8AE3CA3E011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705-469C-9F63-C8AE3CA3E011}"/>
              </c:ext>
            </c:extLst>
          </c:dPt>
          <c:dPt>
            <c:idx val="12"/>
            <c:invertIfNegative val="0"/>
            <c:bubble3D val="0"/>
            <c:explosion val="5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705-469C-9F63-C8AE3CA3E011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705-469C-9F63-C8AE3CA3E0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Sheet1!$B$88:$B$101</c:f>
              <c:strCache>
                <c:ptCount val="14"/>
                <c:pt idx="0">
                  <c:v>Оплата праці</c:v>
                </c:pt>
                <c:pt idx="1">
                  <c:v>Нарахування на оплату праці</c:v>
                </c:pt>
                <c:pt idx="2">
                  <c:v>Предмети, матеріали, обладнання та інвентар</c:v>
                </c:pt>
                <c:pt idx="3">
                  <c:v>Медикаменти та перев`язувальні матеріали</c:v>
                </c:pt>
                <c:pt idx="4">
                  <c:v>Продукти харчування</c:v>
                </c:pt>
                <c:pt idx="5">
                  <c:v>Оплата послуг (крім комунальних)</c:v>
                </c:pt>
                <c:pt idx="6">
                  <c:v>Видатки на відрядження</c:v>
                </c:pt>
                <c:pt idx="7">
                  <c:v>Оплата комунальних послуг та енергоносіїв</c:v>
                </c:pt>
                <c:pt idx="8">
                  <c:v>Субсидії та поточні трансферти підприємствам (установам, організаціям)</c:v>
                </c:pt>
                <c:pt idx="9">
                  <c:v>Інші виплати населенню</c:v>
                </c:pt>
                <c:pt idx="10">
                  <c:v>Інші поточні видатки</c:v>
                </c:pt>
                <c:pt idx="11">
                  <c:v>Капітальний ремонт</c:v>
                </c:pt>
                <c:pt idx="12">
                  <c:v>Капітальні трансферти</c:v>
                </c:pt>
                <c:pt idx="13">
                  <c:v>Резервний фонд</c:v>
                </c:pt>
              </c:strCache>
            </c:strRef>
          </c:cat>
          <c:val>
            <c:numRef>
              <c:f>Sheet1!$C$88:$C$101</c:f>
              <c:numCache>
                <c:formatCode>General</c:formatCode>
                <c:ptCount val="14"/>
                <c:pt idx="0">
                  <c:v>73.599999999999994</c:v>
                </c:pt>
                <c:pt idx="1">
                  <c:v>16.100000000000001</c:v>
                </c:pt>
                <c:pt idx="2">
                  <c:v>1.1000000000000001</c:v>
                </c:pt>
                <c:pt idx="3">
                  <c:v>0.1</c:v>
                </c:pt>
                <c:pt idx="4">
                  <c:v>3.3</c:v>
                </c:pt>
                <c:pt idx="5">
                  <c:v>3.2</c:v>
                </c:pt>
                <c:pt idx="6">
                  <c:v>0.2</c:v>
                </c:pt>
                <c:pt idx="7">
                  <c:v>5.2</c:v>
                </c:pt>
                <c:pt idx="8">
                  <c:v>17.100000000000001</c:v>
                </c:pt>
                <c:pt idx="9">
                  <c:v>1.6</c:v>
                </c:pt>
                <c:pt idx="10">
                  <c:v>0.1</c:v>
                </c:pt>
                <c:pt idx="11">
                  <c:v>0.5</c:v>
                </c:pt>
                <c:pt idx="12">
                  <c:v>5.5</c:v>
                </c:pt>
                <c:pt idx="13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A705-469C-9F63-C8AE3CA3E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982720"/>
        <c:axId val="205992704"/>
      </c:barChart>
      <c:catAx>
        <c:axId val="20598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5992704"/>
        <c:crosses val="autoZero"/>
        <c:auto val="1"/>
        <c:lblAlgn val="ctr"/>
        <c:lblOffset val="100"/>
        <c:noMultiLvlLbl val="0"/>
      </c:catAx>
      <c:valAx>
        <c:axId val="20599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598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Sheet1!$C$19</c:f>
              <c:strCache>
                <c:ptCount val="1"/>
                <c:pt idx="0">
                  <c:v>Громада - Моршинська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Sheet1!$B$20:$B$25</c:f>
              <c:strCache>
                <c:ptCount val="6"/>
                <c:pt idx="0">
                  <c:v>Територія, км2</c:v>
                </c:pt>
                <c:pt idx="1">
                  <c:v>Населення</c:v>
                </c:pt>
                <c:pt idx="2">
                  <c:v>Зайняте населення</c:v>
                </c:pt>
                <c:pt idx="3">
                  <c:v>Зареєстровані безробітні</c:v>
                </c:pt>
                <c:pt idx="4">
                  <c:v>Середня заробітна плата, грн</c:v>
                </c:pt>
                <c:pt idx="5">
                  <c:v>Доходи бюджету на 1 жителя, грн</c:v>
                </c:pt>
              </c:strCache>
            </c:strRef>
          </c:cat>
          <c:val>
            <c:numRef>
              <c:f>Sheet1!$C$20:$C$25</c:f>
              <c:numCache>
                <c:formatCode>General</c:formatCode>
                <c:ptCount val="6"/>
                <c:pt idx="0">
                  <c:v>125.4</c:v>
                </c:pt>
                <c:pt idx="1">
                  <c:v>14537</c:v>
                </c:pt>
                <c:pt idx="2">
                  <c:v>2161</c:v>
                </c:pt>
                <c:pt idx="3">
                  <c:v>224</c:v>
                </c:pt>
                <c:pt idx="4">
                  <c:v>7530</c:v>
                </c:pt>
                <c:pt idx="5">
                  <c:v>8867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14-4DF9-9B75-64A5716292CF}"/>
            </c:ext>
          </c:extLst>
        </c:ser>
        <c:ser>
          <c:idx val="1"/>
          <c:order val="1"/>
          <c:tx>
            <c:strRef>
              <c:f>Sheet1!$D$19</c:f>
              <c:strCache>
                <c:ptCount val="1"/>
                <c:pt idx="0">
                  <c:v>Громада – Трускавецька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Sheet1!$B$20:$B$25</c:f>
              <c:strCache>
                <c:ptCount val="6"/>
                <c:pt idx="0">
                  <c:v>Територія, км2</c:v>
                </c:pt>
                <c:pt idx="1">
                  <c:v>Населення</c:v>
                </c:pt>
                <c:pt idx="2">
                  <c:v>Зайняте населення</c:v>
                </c:pt>
                <c:pt idx="3">
                  <c:v>Зареєстровані безробітні</c:v>
                </c:pt>
                <c:pt idx="4">
                  <c:v>Середня заробітна плата, грн</c:v>
                </c:pt>
                <c:pt idx="5">
                  <c:v>Доходи бюджету на 1 жителя, грн</c:v>
                </c:pt>
              </c:strCache>
            </c:strRef>
          </c:cat>
          <c:val>
            <c:numRef>
              <c:f>Sheet1!$D$20:$D$25</c:f>
              <c:numCache>
                <c:formatCode>General</c:formatCode>
                <c:ptCount val="6"/>
                <c:pt idx="0">
                  <c:v>212.9</c:v>
                </c:pt>
                <c:pt idx="1">
                  <c:v>40033</c:v>
                </c:pt>
                <c:pt idx="2">
                  <c:v>10400</c:v>
                </c:pt>
                <c:pt idx="3">
                  <c:v>432</c:v>
                </c:pt>
                <c:pt idx="4">
                  <c:v>6033</c:v>
                </c:pt>
                <c:pt idx="5">
                  <c:v>6740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14-4DF9-9B75-64A5716292CF}"/>
            </c:ext>
          </c:extLst>
        </c:ser>
        <c:ser>
          <c:idx val="2"/>
          <c:order val="2"/>
          <c:tx>
            <c:strRef>
              <c:f>Sheet1!$E$19</c:f>
              <c:strCache>
                <c:ptCount val="1"/>
                <c:pt idx="0">
                  <c:v>Громада Хмільницька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Sheet1!$B$20:$B$25</c:f>
              <c:strCache>
                <c:ptCount val="6"/>
                <c:pt idx="0">
                  <c:v>Територія, км2</c:v>
                </c:pt>
                <c:pt idx="1">
                  <c:v>Населення</c:v>
                </c:pt>
                <c:pt idx="2">
                  <c:v>Зайняте населення</c:v>
                </c:pt>
                <c:pt idx="3">
                  <c:v>Зареєстровані безробітні</c:v>
                </c:pt>
                <c:pt idx="4">
                  <c:v>Середня заробітна плата, грн</c:v>
                </c:pt>
                <c:pt idx="5">
                  <c:v>Доходи бюджету на 1 жителя, грн</c:v>
                </c:pt>
              </c:strCache>
            </c:strRef>
          </c:cat>
          <c:val>
            <c:numRef>
              <c:f>Sheet1!$E$20:$E$25</c:f>
              <c:numCache>
                <c:formatCode>General</c:formatCode>
                <c:ptCount val="6"/>
                <c:pt idx="0">
                  <c:v>2049</c:v>
                </c:pt>
                <c:pt idx="1">
                  <c:v>28300</c:v>
                </c:pt>
                <c:pt idx="2">
                  <c:v>5008</c:v>
                </c:pt>
                <c:pt idx="3">
                  <c:v>752</c:v>
                </c:pt>
                <c:pt idx="4">
                  <c:v>7862</c:v>
                </c:pt>
                <c:pt idx="5">
                  <c:v>12014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14-4DF9-9B75-64A5716292CF}"/>
            </c:ext>
          </c:extLst>
        </c:ser>
        <c:ser>
          <c:idx val="3"/>
          <c:order val="3"/>
          <c:tx>
            <c:strRef>
              <c:f>Sheet1!$F$19</c:f>
              <c:strCache>
                <c:ptCount val="1"/>
                <c:pt idx="0">
                  <c:v>Криниця Здруй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Sheet1!$B$20:$B$25</c:f>
              <c:strCache>
                <c:ptCount val="6"/>
                <c:pt idx="0">
                  <c:v>Територія, км2</c:v>
                </c:pt>
                <c:pt idx="1">
                  <c:v>Населення</c:v>
                </c:pt>
                <c:pt idx="2">
                  <c:v>Зайняте населення</c:v>
                </c:pt>
                <c:pt idx="3">
                  <c:v>Зареєстровані безробітні</c:v>
                </c:pt>
                <c:pt idx="4">
                  <c:v>Середня заробітна плата, грн</c:v>
                </c:pt>
                <c:pt idx="5">
                  <c:v>Доходи бюджету на 1 жителя, грн</c:v>
                </c:pt>
              </c:strCache>
            </c:strRef>
          </c:cat>
          <c:val>
            <c:numRef>
              <c:f>Sheet1!$F$20:$F$25</c:f>
              <c:numCache>
                <c:formatCode>General</c:formatCode>
                <c:ptCount val="6"/>
                <c:pt idx="0">
                  <c:v>145.1</c:v>
                </c:pt>
                <c:pt idx="1">
                  <c:v>16540</c:v>
                </c:pt>
                <c:pt idx="2">
                  <c:v>3986</c:v>
                </c:pt>
                <c:pt idx="3">
                  <c:v>827</c:v>
                </c:pt>
                <c:pt idx="4">
                  <c:v>27360</c:v>
                </c:pt>
                <c:pt idx="5">
                  <c:v>52900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14-4DF9-9B75-64A571629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15648"/>
        <c:axId val="143517184"/>
      </c:barChart>
      <c:catAx>
        <c:axId val="1435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517184"/>
        <c:crosses val="autoZero"/>
        <c:auto val="1"/>
        <c:lblAlgn val="ctr"/>
        <c:lblOffset val="100"/>
        <c:noMultiLvlLbl val="0"/>
      </c:catAx>
      <c:valAx>
        <c:axId val="14351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5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09905976524445"/>
          <c:w val="0.9928537846732487"/>
          <c:h val="7.318794479681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9745091323284E-2"/>
          <c:y val="4.3878728867460796E-2"/>
          <c:w val="0.94618025490867674"/>
          <c:h val="0.772335670705373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Громада (Моршин)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Sheet1!$C$1:$I$1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Sheet1!$C$2:$I$2</c:f>
              <c:numCache>
                <c:formatCode>General</c:formatCode>
                <c:ptCount val="7"/>
                <c:pt idx="0">
                  <c:v>3403</c:v>
                </c:pt>
                <c:pt idx="1">
                  <c:v>3245</c:v>
                </c:pt>
                <c:pt idx="2">
                  <c:v>2918</c:v>
                </c:pt>
                <c:pt idx="3">
                  <c:v>2617</c:v>
                </c:pt>
                <c:pt idx="4">
                  <c:v>2589</c:v>
                </c:pt>
                <c:pt idx="5">
                  <c:v>2503</c:v>
                </c:pt>
                <c:pt idx="6">
                  <c:v>2737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D5-4420-BC12-1F8480BC296B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Район (до адмінтерреформи)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Sheet1!$C$1:$I$1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Sheet1!$C$3:$I$3</c:f>
              <c:numCache>
                <c:formatCode>General</c:formatCode>
                <c:ptCount val="7"/>
                <c:pt idx="0">
                  <c:v>6887</c:v>
                </c:pt>
                <c:pt idx="1">
                  <c:v>7548</c:v>
                </c:pt>
                <c:pt idx="2">
                  <c:v>8358</c:v>
                </c:pt>
                <c:pt idx="3">
                  <c:v>8279</c:v>
                </c:pt>
                <c:pt idx="4">
                  <c:v>9223</c:v>
                </c:pt>
                <c:pt idx="5">
                  <c:v>8979</c:v>
                </c:pt>
                <c:pt idx="6">
                  <c:v>8647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FD5-4420-BC12-1F8480BC296B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Область х 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Sheet1!$C$1:$I$1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Sheet1!$C$4:$I$4</c:f>
              <c:numCache>
                <c:formatCode>0</c:formatCode>
                <c:ptCount val="7"/>
                <c:pt idx="0">
                  <c:v>3563.16</c:v>
                </c:pt>
                <c:pt idx="1">
                  <c:v>3454.5</c:v>
                </c:pt>
                <c:pt idx="2">
                  <c:v>3316.3</c:v>
                </c:pt>
                <c:pt idx="3">
                  <c:v>2822.49</c:v>
                </c:pt>
                <c:pt idx="4">
                  <c:v>2963.92</c:v>
                </c:pt>
                <c:pt idx="5">
                  <c:v>3276.77</c:v>
                </c:pt>
                <c:pt idx="6">
                  <c:v>3530.92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D5-4420-BC12-1F8480BC2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558912"/>
        <c:axId val="143568896"/>
      </c:lineChart>
      <c:catAx>
        <c:axId val="1435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568896"/>
        <c:crosses val="autoZero"/>
        <c:auto val="1"/>
        <c:lblAlgn val="ctr"/>
        <c:lblOffset val="100"/>
        <c:noMultiLvlLbl val="0"/>
      </c:catAx>
      <c:valAx>
        <c:axId val="14356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5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Моршин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Sheet1!$C$11:$J$11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Sheet1!$C$12:$J$12</c:f>
              <c:numCache>
                <c:formatCode>General</c:formatCode>
                <c:ptCount val="8"/>
                <c:pt idx="0">
                  <c:v>3679</c:v>
                </c:pt>
                <c:pt idx="1">
                  <c:v>3761</c:v>
                </c:pt>
                <c:pt idx="2">
                  <c:v>3609</c:v>
                </c:pt>
                <c:pt idx="3">
                  <c:v>2868</c:v>
                </c:pt>
                <c:pt idx="4">
                  <c:v>2885</c:v>
                </c:pt>
                <c:pt idx="5">
                  <c:v>2727</c:v>
                </c:pt>
                <c:pt idx="6">
                  <c:v>2379</c:v>
                </c:pt>
                <c:pt idx="7">
                  <c:v>2161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DE-40C0-A0F8-C3365EFC7900}"/>
            </c:ext>
          </c:extLst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Стрийський район (до адмінтерреформи)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Sheet1!$C$11:$J$11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Sheet1!$C$13:$J$13</c:f>
              <c:numCache>
                <c:formatCode>General</c:formatCode>
                <c:ptCount val="8"/>
                <c:pt idx="0">
                  <c:v>12642</c:v>
                </c:pt>
                <c:pt idx="1">
                  <c:v>12289</c:v>
                </c:pt>
                <c:pt idx="2">
                  <c:v>13383</c:v>
                </c:pt>
                <c:pt idx="3">
                  <c:v>12932</c:v>
                </c:pt>
                <c:pt idx="4">
                  <c:v>13645</c:v>
                </c:pt>
                <c:pt idx="5">
                  <c:v>12000</c:v>
                </c:pt>
                <c:pt idx="6">
                  <c:v>10706</c:v>
                </c:pt>
                <c:pt idx="7">
                  <c:v>11113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DE-40C0-A0F8-C3365EFC7900}"/>
            </c:ext>
          </c:extLst>
        </c:ser>
        <c:ser>
          <c:idx val="2"/>
          <c:order val="2"/>
          <c:tx>
            <c:strRef>
              <c:f>Sheet1!$B$14</c:f>
              <c:strCache>
                <c:ptCount val="1"/>
                <c:pt idx="0">
                  <c:v>Львівська область х100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Sheet1!$C$11:$J$11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Sheet1!$C$14:$J$14</c:f>
              <c:numCache>
                <c:formatCode>0</c:formatCode>
                <c:ptCount val="8"/>
                <c:pt idx="0">
                  <c:v>5163.82</c:v>
                </c:pt>
                <c:pt idx="1">
                  <c:v>5027.1000000000004</c:v>
                </c:pt>
                <c:pt idx="2">
                  <c:v>4830.6400000000003</c:v>
                </c:pt>
                <c:pt idx="3">
                  <c:v>4738.67</c:v>
                </c:pt>
                <c:pt idx="4">
                  <c:v>4671.09</c:v>
                </c:pt>
                <c:pt idx="5">
                  <c:v>4740.83</c:v>
                </c:pt>
                <c:pt idx="6">
                  <c:v>4715.96</c:v>
                </c:pt>
                <c:pt idx="7">
                  <c:v>4707.47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DE-40C0-A0F8-C3365EFC7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79168"/>
        <c:axId val="143889152"/>
      </c:lineChart>
      <c:catAx>
        <c:axId val="1438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889152"/>
        <c:crosses val="autoZero"/>
        <c:auto val="1"/>
        <c:lblAlgn val="ctr"/>
        <c:lblOffset val="100"/>
        <c:noMultiLvlLbl val="0"/>
      </c:catAx>
      <c:valAx>
        <c:axId val="14388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8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21789883268484"/>
          <c:y val="7.1047008547008544E-2"/>
          <c:w val="0.60311284046692604"/>
          <c:h val="0.82799145299145294"/>
        </c:manualLayout>
      </c:layout>
      <c:pieChart>
        <c:varyColors val="1"/>
        <c:ser>
          <c:idx val="0"/>
          <c:order val="0"/>
          <c:tx>
            <c:strRef>
              <c:f>Sheet1!$C$28</c:f>
              <c:strCache>
                <c:ptCount val="1"/>
                <c:pt idx="0">
                  <c:v>кількість субєктів господарювання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B0-4F06-A886-88931D5964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B0-4F06-A886-88931D5964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B0-4F06-A886-88931D5964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B0-4F06-A886-88931D5964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B0-4F06-A886-88931D5964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FB0-4F06-A886-88931D59642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FB0-4F06-A886-88931D59642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FB0-4F06-A886-88931D59642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FB0-4F06-A886-88931D59642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FB0-4F06-A886-88931D59642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FB0-4F06-A886-88931D59642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FB0-4F06-A886-88931D59642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FB0-4F06-A886-88931D59642E}"/>
              </c:ext>
            </c:extLst>
          </c:dPt>
          <c:dLbls>
            <c:dLbl>
              <c:idx val="0"/>
              <c:layout>
                <c:manualLayout>
                  <c:x val="-1.297497683039851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B0-4F06-A886-88931D59642E}"/>
                </c:ext>
              </c:extLst>
            </c:dLbl>
            <c:dLbl>
              <c:idx val="1"/>
              <c:layout>
                <c:manualLayout>
                  <c:x val="0.12048192771084323"/>
                  <c:y val="-6.3854047890535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B0-4F06-A886-88931D59642E}"/>
                </c:ext>
              </c:extLst>
            </c:dLbl>
            <c:dLbl>
              <c:idx val="2"/>
              <c:layout>
                <c:manualLayout>
                  <c:x val="8.1259842519685044E-2"/>
                  <c:y val="9.235059559862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B0-4F06-A886-88931D59642E}"/>
                </c:ext>
              </c:extLst>
            </c:dLbl>
            <c:dLbl>
              <c:idx val="3"/>
              <c:layout>
                <c:manualLayout>
                  <c:x val="0.11492125984251952"/>
                  <c:y val="0.21746004845094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B0-4F06-A886-88931D59642E}"/>
                </c:ext>
              </c:extLst>
            </c:dLbl>
            <c:dLbl>
              <c:idx val="5"/>
              <c:layout>
                <c:manualLayout>
                  <c:x val="0.20945319740500462"/>
                  <c:y val="-0.107183580387685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FB0-4F06-A886-88931D59642E}"/>
                </c:ext>
              </c:extLst>
            </c:dLbl>
            <c:dLbl>
              <c:idx val="6"/>
              <c:layout>
                <c:manualLayout>
                  <c:x val="0.20389249304911955"/>
                  <c:y val="-2.28050171037628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FB0-4F06-A886-88931D59642E}"/>
                </c:ext>
              </c:extLst>
            </c:dLbl>
            <c:dLbl>
              <c:idx val="8"/>
              <c:layout>
                <c:manualLayout>
                  <c:x val="-0.20230000000000001"/>
                  <c:y val="-3.546787077148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FB0-4F06-A886-88931D59642E}"/>
                </c:ext>
              </c:extLst>
            </c:dLbl>
            <c:dLbl>
              <c:idx val="9"/>
              <c:layout>
                <c:manualLayout>
                  <c:x val="-0.12617594050743655"/>
                  <c:y val="-0.114177204400823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4989151356080492E-2"/>
                      <c:h val="7.87578968998463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BFB0-4F06-A886-88931D59642E}"/>
                </c:ext>
              </c:extLst>
            </c:dLbl>
            <c:dLbl>
              <c:idx val="10"/>
              <c:layout>
                <c:manualLayout>
                  <c:x val="-0.11377917760279965"/>
                  <c:y val="-0.208608814266633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FB0-4F06-A886-88931D59642E}"/>
                </c:ext>
              </c:extLst>
            </c:dLbl>
            <c:dLbl>
              <c:idx val="11"/>
              <c:layout>
                <c:manualLayout>
                  <c:x val="-1.4444444444444454E-2"/>
                  <c:y val="-0.157335085575420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BFB0-4F06-A886-88931D59642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Sheet1!$B$29:$B$41</c:f>
              <c:strCache>
                <c:ptCount val="13"/>
                <c:pt idx="0">
                  <c:v>Сільське господарство, мисливство та лісове господарство</c:v>
                </c:pt>
                <c:pt idx="1">
                  <c:v>   Обробна промисловість</c:v>
                </c:pt>
                <c:pt idx="2">
                  <c:v>   Виробництво та розподілення електроенергії, газу та води</c:v>
                </c:pt>
                <c:pt idx="3">
                  <c:v>Будівництво</c:v>
                </c:pt>
                <c:pt idx="4">
                  <c:v>Оптова і роздрібна торгівля</c:v>
                </c:pt>
                <c:pt idx="5">
                  <c:v>Готелі та ресторани</c:v>
                </c:pt>
                <c:pt idx="6">
                  <c:v>Транспорт і зв’язок</c:v>
                </c:pt>
                <c:pt idx="7">
                  <c:v>Фінансова діяльність</c:v>
                </c:pt>
                <c:pt idx="8">
                  <c:v>Операції з нерухомістю</c:v>
                </c:pt>
                <c:pt idx="9">
                  <c:v>Освіта</c:v>
                </c:pt>
                <c:pt idx="10">
                  <c:v>Охорона здоров’я та соціальна допомога</c:v>
                </c:pt>
                <c:pt idx="11">
                  <c:v>Колективні, громадські та особисті послуги</c:v>
                </c:pt>
                <c:pt idx="12">
                  <c:v>Інші види економічної діяльності</c:v>
                </c:pt>
              </c:strCache>
            </c:strRef>
          </c:cat>
          <c:val>
            <c:numRef>
              <c:f>Sheet1!$C$29:$C$41</c:f>
              <c:numCache>
                <c:formatCode>General</c:formatCode>
                <c:ptCount val="13"/>
                <c:pt idx="0">
                  <c:v>55</c:v>
                </c:pt>
                <c:pt idx="1">
                  <c:v>37</c:v>
                </c:pt>
                <c:pt idx="2">
                  <c:v>4</c:v>
                </c:pt>
                <c:pt idx="3">
                  <c:v>21</c:v>
                </c:pt>
                <c:pt idx="4">
                  <c:v>244</c:v>
                </c:pt>
                <c:pt idx="5">
                  <c:v>39</c:v>
                </c:pt>
                <c:pt idx="6">
                  <c:v>32</c:v>
                </c:pt>
                <c:pt idx="7">
                  <c:v>3</c:v>
                </c:pt>
                <c:pt idx="8">
                  <c:v>30</c:v>
                </c:pt>
                <c:pt idx="9">
                  <c:v>18</c:v>
                </c:pt>
                <c:pt idx="10">
                  <c:v>51</c:v>
                </c:pt>
                <c:pt idx="11">
                  <c:v>121</c:v>
                </c:pt>
                <c:pt idx="1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FB0-4F06-A886-88931D596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/>
              <a:t>Найбільші</a:t>
            </a:r>
            <a:r>
              <a:rPr lang="uk-UA" sz="2800" baseline="0"/>
              <a:t> роботодавці громади</a:t>
            </a:r>
            <a:endParaRPr lang="uk-UA" sz="28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Sheet1!$B$46:$B$58</c:f>
              <c:strCache>
                <c:ptCount val="13"/>
                <c:pt idx="1">
                  <c:v>ДП «Санаторій «Моршинкурорт» ЗАТ «Укрпрофоздоровниця»</c:v>
                </c:pt>
                <c:pt idx="2">
                  <c:v>ТзОВ «ІДС «Аква-Сервіс»</c:v>
                </c:pt>
                <c:pt idx="3">
                  <c:v>ПрАТ МЗМВ «ОСКАР»</c:v>
                </c:pt>
                <c:pt idx="4">
                  <c:v>ДП «Санаторій «Моршинський»</c:v>
                </c:pt>
                <c:pt idx="5">
                  <c:v>Моршинська міська лікарня</c:v>
                </c:pt>
                <c:pt idx="6">
                  <c:v>ТОВ «Хелс-Мастер»</c:v>
                </c:pt>
                <c:pt idx="7">
                  <c:v>ПП «Стрийтеплиця»</c:v>
                </c:pt>
                <c:pt idx="8">
                  <c:v>ТзОВ «Аркадія плюс»</c:v>
                </c:pt>
                <c:pt idx="9">
                  <c:v>ПЖКГ Моршинської міської ради</c:v>
                </c:pt>
                <c:pt idx="10">
                  <c:v>КП «Зелене місто»</c:v>
                </c:pt>
                <c:pt idx="11">
                  <c:v>ФГ «Фаворит «КІМ»</c:v>
                </c:pt>
                <c:pt idx="12">
                  <c:v>ТзОВ «Українська Геотехнічна Дорога»</c:v>
                </c:pt>
              </c:strCache>
            </c:strRef>
          </c:cat>
          <c:val>
            <c:numRef>
              <c:f>Sheet1!$C$46:$C$58</c:f>
              <c:numCache>
                <c:formatCode>General</c:formatCode>
                <c:ptCount val="13"/>
                <c:pt idx="1">
                  <c:v>736</c:v>
                </c:pt>
                <c:pt idx="2">
                  <c:v>577</c:v>
                </c:pt>
                <c:pt idx="3">
                  <c:v>521</c:v>
                </c:pt>
                <c:pt idx="4">
                  <c:v>237</c:v>
                </c:pt>
                <c:pt idx="5">
                  <c:v>148</c:v>
                </c:pt>
                <c:pt idx="6">
                  <c:v>99</c:v>
                </c:pt>
                <c:pt idx="7">
                  <c:v>72</c:v>
                </c:pt>
                <c:pt idx="8">
                  <c:v>68</c:v>
                </c:pt>
                <c:pt idx="9">
                  <c:v>68</c:v>
                </c:pt>
                <c:pt idx="10">
                  <c:v>51</c:v>
                </c:pt>
                <c:pt idx="11">
                  <c:v>37</c:v>
                </c:pt>
                <c:pt idx="12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E-429F-BAFC-283474BE1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115648"/>
        <c:axId val="175121536"/>
      </c:barChart>
      <c:catAx>
        <c:axId val="1751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5121536"/>
        <c:crosses val="autoZero"/>
        <c:auto val="1"/>
        <c:lblAlgn val="ctr"/>
        <c:lblOffset val="100"/>
        <c:noMultiLvlLbl val="0"/>
      </c:catAx>
      <c:valAx>
        <c:axId val="1751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51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200" dirty="0" smtClean="0"/>
              <a:t>Експорт 2019</a:t>
            </a:r>
            <a:endParaRPr lang="en-US" sz="3200" dirty="0"/>
          </a:p>
        </c:rich>
      </c:tx>
      <c:layout>
        <c:manualLayout>
          <c:xMode val="edge"/>
          <c:yMode val="edge"/>
          <c:x val="3.5239870423282214E-2"/>
          <c:y val="2.14554768905930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A6-40B3-BA69-8DF29415245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A6-40B3-BA69-8DF29415245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A6-40B3-BA69-8DF29415245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A6-40B3-BA69-8DF2941524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Sheet1!$B$61:$B$64</c:f>
              <c:strCache>
                <c:ptCount val="4"/>
                <c:pt idx="0">
                  <c:v>Мінеральні продукти (2201)</c:v>
                </c:pt>
                <c:pt idx="1">
                  <c:v>Продукція хімічної та пов’язаних з нею галузей промисловості (3923)</c:v>
                </c:pt>
                <c:pt idx="2">
                  <c:v>Деревина і вироби з деревини (4418)</c:v>
                </c:pt>
                <c:pt idx="3">
                  <c:v>Маса з деревини або інших волокнистих целюлозних матеріалів (4407)</c:v>
                </c:pt>
              </c:strCache>
            </c:strRef>
          </c:cat>
          <c:val>
            <c:numRef>
              <c:f>Sheet1!$C$61:$C$64</c:f>
              <c:numCache>
                <c:formatCode>General</c:formatCode>
                <c:ptCount val="4"/>
                <c:pt idx="0">
                  <c:v>27200826.890000001</c:v>
                </c:pt>
                <c:pt idx="1">
                  <c:v>1287795.22</c:v>
                </c:pt>
                <c:pt idx="2">
                  <c:v>1164668.8500000001</c:v>
                </c:pt>
                <c:pt idx="3">
                  <c:v>2354738.7999999998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BA6-40B3-BA69-8DF29415245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77777777777772"/>
          <c:y val="2.7843759113444142E-2"/>
          <c:w val="0.40555555555555556"/>
          <c:h val="0.97215624088655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 smtClean="0"/>
              <a:t>Країни та регіони експорту 2019, </a:t>
            </a:r>
            <a:r>
              <a:rPr lang="uk-UA" sz="2400" b="1" dirty="0" err="1" smtClean="0"/>
              <a:t>тис.грн</a:t>
            </a:r>
            <a:endParaRPr lang="en-US" sz="2400" b="1" dirty="0"/>
          </a:p>
        </c:rich>
      </c:tx>
      <c:layout>
        <c:manualLayout>
          <c:xMode val="edge"/>
          <c:yMode val="edge"/>
          <c:x val="1.0606654624198034E-2"/>
          <c:y val="3.0070340581277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167814125101936"/>
          <c:y val="0.13781048675733715"/>
          <c:w val="0.4572210506263118"/>
          <c:h val="0.816070299451205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82-4497-B5D9-CE19C211CE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82-4497-B5D9-CE19C211C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282-4497-B5D9-CE19C211C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282-4497-B5D9-CE19C211CED3}"/>
              </c:ext>
            </c:extLst>
          </c:dPt>
          <c:dLbls>
            <c:dLbl>
              <c:idx val="0"/>
              <c:layout>
                <c:manualLayout>
                  <c:x val="3.282944032993329E-2"/>
                  <c:y val="-6.560978883321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82-4497-B5D9-CE19C211CED3}"/>
                </c:ext>
              </c:extLst>
            </c:dLbl>
            <c:dLbl>
              <c:idx val="2"/>
              <c:layout>
                <c:manualLayout>
                  <c:x val="-2.3811294333114983E-3"/>
                  <c:y val="1.2859848484848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82-4497-B5D9-CE19C211CE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Sheet1!$B$75:$B$78</c:f>
              <c:strCache>
                <c:ptCount val="4"/>
                <c:pt idx="0">
                  <c:v>Країни СНД (без Росії)</c:v>
                </c:pt>
                <c:pt idx="1">
                  <c:v>Окремо Росія</c:v>
                </c:pt>
                <c:pt idx="2">
                  <c:v>Країни ЄС</c:v>
                </c:pt>
                <c:pt idx="3">
                  <c:v>США та Канада</c:v>
                </c:pt>
              </c:strCache>
            </c:strRef>
          </c:cat>
          <c:val>
            <c:numRef>
              <c:f>Sheet1!$C$75:$C$78</c:f>
              <c:numCache>
                <c:formatCode>General</c:formatCode>
                <c:ptCount val="4"/>
                <c:pt idx="0">
                  <c:v>28483.8</c:v>
                </c:pt>
                <c:pt idx="1">
                  <c:v>1342</c:v>
                </c:pt>
                <c:pt idx="2">
                  <c:v>3365.7</c:v>
                </c:pt>
                <c:pt idx="3">
                  <c:v>104.952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282-4497-B5D9-CE19C211C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66551371632279"/>
          <c:y val="4.8756740246546339E-2"/>
          <c:w val="0.18132779208787825"/>
          <c:h val="0.75793392744524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800" b="1" dirty="0" smtClean="0"/>
              <a:t>Імпорт</a:t>
            </a:r>
            <a:r>
              <a:rPr lang="uk-UA" sz="2800" b="1" baseline="0" dirty="0" smtClean="0"/>
              <a:t> 2019, </a:t>
            </a:r>
            <a:r>
              <a:rPr lang="uk-UA" sz="2800" b="1" baseline="0" dirty="0" err="1" smtClean="0"/>
              <a:t>тис.грн</a:t>
            </a:r>
            <a:r>
              <a:rPr lang="uk-UA" sz="2800" b="1" baseline="0" dirty="0" smtClean="0"/>
              <a:t>.</a:t>
            </a:r>
            <a:endParaRPr lang="en-US" sz="2800" b="1" dirty="0"/>
          </a:p>
        </c:rich>
      </c:tx>
      <c:layout>
        <c:manualLayout>
          <c:xMode val="edge"/>
          <c:yMode val="edge"/>
          <c:x val="2.7691758574556854E-2"/>
          <c:y val="2.06146926536731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F7-4B02-BFF5-9A639ADF60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F7-4B02-BFF5-9A639ADF60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F7-4B02-BFF5-9A639ADF60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F7-4B02-BFF5-9A639ADF60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F7-4B02-BFF5-9A639ADF60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1F7-4B02-BFF5-9A639ADF6073}"/>
              </c:ext>
            </c:extLst>
          </c:dPt>
          <c:dLbls>
            <c:dLbl>
              <c:idx val="0"/>
              <c:layout>
                <c:manualLayout>
                  <c:x val="5.9152045713220761E-2"/>
                  <c:y val="6.60483242630653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1F7-4B02-BFF5-9A639ADF6073}"/>
                </c:ext>
              </c:extLst>
            </c:dLbl>
            <c:dLbl>
              <c:idx val="1"/>
              <c:layout>
                <c:manualLayout>
                  <c:x val="1.04088211799612E-3"/>
                  <c:y val="-7.09234715781644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1F7-4B02-BFF5-9A639ADF6073}"/>
                </c:ext>
              </c:extLst>
            </c:dLbl>
            <c:dLbl>
              <c:idx val="3"/>
              <c:layout>
                <c:manualLayout>
                  <c:x val="-5.8974414440798838E-3"/>
                  <c:y val="-0.10845187642399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1F7-4B02-BFF5-9A639ADF6073}"/>
                </c:ext>
              </c:extLst>
            </c:dLbl>
            <c:dLbl>
              <c:idx val="5"/>
              <c:layout>
                <c:manualLayout>
                  <c:x val="6.4695472607344207E-2"/>
                  <c:y val="-5.26710562041813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1F7-4B02-BFF5-9A639ADF607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Sheet1!$B$67:$B$72</c:f>
              <c:strCache>
                <c:ptCount val="6"/>
                <c:pt idx="0">
                  <c:v>Продукція хімічної та пов’язаних з нею галузей промисловості (3920-інші плити )</c:v>
                </c:pt>
                <c:pt idx="1">
                  <c:v>Полімерні матеріали, пластмаси та каучук (3923 упаковка)</c:v>
                </c:pt>
                <c:pt idx="2">
                  <c:v>Недорогоцінні метали та вироби з них (7210 прокат заліза)</c:v>
                </c:pt>
                <c:pt idx="3">
                  <c:v>Механічне обладнання; машини та механізми, електрообладнання та їх частини; </c:v>
                </c:pt>
                <c:pt idx="4">
                  <c:v>Різні промислові товари (8414 насоси, 8421-центрифуги, ліфти)</c:v>
                </c:pt>
                <c:pt idx="5">
                  <c:v>Різне (3304косметика)</c:v>
                </c:pt>
              </c:strCache>
            </c:strRef>
          </c:cat>
          <c:val>
            <c:numRef>
              <c:f>Sheet1!$C$67:$C$72</c:f>
              <c:numCache>
                <c:formatCode>General</c:formatCode>
                <c:ptCount val="6"/>
                <c:pt idx="0">
                  <c:v>57392354</c:v>
                </c:pt>
                <c:pt idx="1">
                  <c:v>36694467</c:v>
                </c:pt>
                <c:pt idx="2">
                  <c:v>910036</c:v>
                </c:pt>
                <c:pt idx="3">
                  <c:v>145095349</c:v>
                </c:pt>
                <c:pt idx="4">
                  <c:v>5243062</c:v>
                </c:pt>
                <c:pt idx="5">
                  <c:v>826848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1F7-4B02-BFF5-9A639ADF607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83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80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97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4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3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1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9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9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7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56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679C-9275-4D83-A821-3AD56AE170D5}" type="datetimeFigureOut">
              <a:rPr lang="uk-UA" smtClean="0"/>
              <a:t>27.07.2021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B0D4-C603-4890-A519-B371E9C25F6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6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Аналіз соціально економічного становища Моршинської громади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5813"/>
            <a:ext cx="9144000" cy="693115"/>
          </a:xfrm>
        </p:spPr>
        <p:txBody>
          <a:bodyPr/>
          <a:lstStyle/>
          <a:p>
            <a:r>
              <a:rPr lang="uk-UA" dirty="0" smtClean="0"/>
              <a:t>21 липня 2021р</a:t>
            </a:r>
            <a:endParaRPr lang="uk-UA" dirty="0"/>
          </a:p>
        </p:txBody>
      </p:sp>
      <p:pic>
        <p:nvPicPr>
          <p:cNvPr id="4" name="Picture 3" descr="Coat of Arms of Morshyn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266" y="139929"/>
            <a:ext cx="1334770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Немає опису світлин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459"/>
            <a:ext cx="1674722" cy="1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3" y="0"/>
            <a:ext cx="10033460" cy="6865000"/>
          </a:xfrm>
        </p:spPr>
      </p:pic>
    </p:spTree>
    <p:extLst>
      <p:ext uri="{BB962C8B-B14F-4D97-AF65-F5344CB8AC3E}">
        <p14:creationId xmlns:p14="http://schemas.microsoft.com/office/powerpoint/2010/main" val="84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042" t="33409" r="2596" b="9993"/>
          <a:stretch/>
        </p:blipFill>
        <p:spPr bwMode="auto">
          <a:xfrm>
            <a:off x="382385" y="3283527"/>
            <a:ext cx="11513127" cy="3574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26312641"/>
              </p:ext>
            </p:extLst>
          </p:nvPr>
        </p:nvGraphicFramePr>
        <p:xfrm>
          <a:off x="116378" y="99752"/>
          <a:ext cx="11479876" cy="318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095701" y="3081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</a:tabLst>
            </a:pPr>
            <a:r>
              <a:rPr kumimoji="0" lang="uk-UA" altLang="uk-UA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Зайнятість населення, осіб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3" y="365125"/>
            <a:ext cx="11514125" cy="1325563"/>
          </a:xfrm>
        </p:spPr>
        <p:txBody>
          <a:bodyPr>
            <a:normAutofit/>
          </a:bodyPr>
          <a:lstStyle/>
          <a:p>
            <a:pPr lvl="0"/>
            <a:r>
              <a:rPr lang="uk-UA" b="1" dirty="0">
                <a:effectLst>
                  <a:outerShdw sx="0" sy="0">
                    <a:srgbClr val="000000"/>
                  </a:outerShdw>
                </a:effectLst>
              </a:rPr>
              <a:t>Середньооблікова кількість штатних </a:t>
            </a:r>
            <a:r>
              <a:rPr lang="uk-UA" b="1" dirty="0" smtClean="0">
                <a:effectLst>
                  <a:outerShdw sx="0" sy="0">
                    <a:srgbClr val="000000"/>
                  </a:outerShdw>
                </a:effectLst>
              </a:rPr>
              <a:t>працівників</a:t>
            </a:r>
            <a:r>
              <a:rPr lang="uk-UA" b="1" dirty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uk-UA" b="1" dirty="0">
                <a:effectLst>
                  <a:outerShdw sx="0" sy="0">
                    <a:srgbClr val="000000"/>
                  </a:outerShdw>
                </a:effectLst>
              </a:rPr>
            </a:br>
            <a:endParaRPr lang="uk-U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906159"/>
              </p:ext>
            </p:extLst>
          </p:nvPr>
        </p:nvGraphicFramePr>
        <p:xfrm>
          <a:off x="234085" y="1616659"/>
          <a:ext cx="11733581" cy="484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6751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Суб'єкти господарювання громади</a:t>
            </a:r>
            <a:endParaRPr lang="uk-UA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826800"/>
              </p:ext>
            </p:extLst>
          </p:nvPr>
        </p:nvGraphicFramePr>
        <p:xfrm>
          <a:off x="457200" y="804042"/>
          <a:ext cx="11430000" cy="6053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9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859907"/>
              </p:ext>
            </p:extLst>
          </p:nvPr>
        </p:nvGraphicFramePr>
        <p:xfrm>
          <a:off x="126123" y="126124"/>
          <a:ext cx="11666483" cy="660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2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28" y="365125"/>
            <a:ext cx="11046372" cy="1424261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Обсяги</a:t>
            </a:r>
            <a:r>
              <a:rPr lang="de-DE" dirty="0"/>
              <a:t> </a:t>
            </a:r>
            <a:r>
              <a:rPr lang="de-DE" dirty="0" err="1"/>
              <a:t>реалізованої</a:t>
            </a:r>
            <a:r>
              <a:rPr lang="de-DE" dirty="0"/>
              <a:t> </a:t>
            </a:r>
            <a:r>
              <a:rPr lang="de-DE" dirty="0" err="1"/>
              <a:t>продукції</a:t>
            </a:r>
            <a:r>
              <a:rPr lang="de-DE" dirty="0"/>
              <a:t> </a:t>
            </a:r>
            <a:r>
              <a:rPr lang="de-DE" dirty="0" err="1"/>
              <a:t>усіма</a:t>
            </a:r>
            <a:r>
              <a:rPr lang="de-DE" dirty="0"/>
              <a:t> </a:t>
            </a:r>
            <a:r>
              <a:rPr lang="de-DE" dirty="0" err="1"/>
              <a:t>промисловими</a:t>
            </a:r>
            <a:r>
              <a:rPr lang="de-DE" dirty="0"/>
              <a:t> </a:t>
            </a:r>
            <a:r>
              <a:rPr lang="de-DE" dirty="0" err="1"/>
              <a:t>підприємствами</a:t>
            </a:r>
            <a:r>
              <a:rPr lang="de-DE" dirty="0"/>
              <a:t> </a:t>
            </a:r>
            <a:r>
              <a:rPr lang="de-DE" dirty="0" err="1"/>
              <a:t>м.Моршина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511900"/>
              </p:ext>
            </p:extLst>
          </p:nvPr>
        </p:nvGraphicFramePr>
        <p:xfrm>
          <a:off x="3" y="1426779"/>
          <a:ext cx="12131564" cy="5218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234">
                  <a:extLst>
                    <a:ext uri="{9D8B030D-6E8A-4147-A177-3AD203B41FA5}">
                      <a16:colId xmlns="" xmlns:a16="http://schemas.microsoft.com/office/drawing/2014/main" val="2318302964"/>
                    </a:ext>
                  </a:extLst>
                </a:gridCol>
                <a:gridCol w="1524569">
                  <a:extLst>
                    <a:ext uri="{9D8B030D-6E8A-4147-A177-3AD203B41FA5}">
                      <a16:colId xmlns="" xmlns:a16="http://schemas.microsoft.com/office/drawing/2014/main" val="3581902749"/>
                    </a:ext>
                  </a:extLst>
                </a:gridCol>
                <a:gridCol w="1526376">
                  <a:extLst>
                    <a:ext uri="{9D8B030D-6E8A-4147-A177-3AD203B41FA5}">
                      <a16:colId xmlns="" xmlns:a16="http://schemas.microsoft.com/office/drawing/2014/main" val="481776881"/>
                    </a:ext>
                  </a:extLst>
                </a:gridCol>
                <a:gridCol w="1525472">
                  <a:extLst>
                    <a:ext uri="{9D8B030D-6E8A-4147-A177-3AD203B41FA5}">
                      <a16:colId xmlns="" xmlns:a16="http://schemas.microsoft.com/office/drawing/2014/main" val="953161550"/>
                    </a:ext>
                  </a:extLst>
                </a:gridCol>
                <a:gridCol w="1525472">
                  <a:extLst>
                    <a:ext uri="{9D8B030D-6E8A-4147-A177-3AD203B41FA5}">
                      <a16:colId xmlns="" xmlns:a16="http://schemas.microsoft.com/office/drawing/2014/main" val="1815079897"/>
                    </a:ext>
                  </a:extLst>
                </a:gridCol>
                <a:gridCol w="1525472">
                  <a:extLst>
                    <a:ext uri="{9D8B030D-6E8A-4147-A177-3AD203B41FA5}">
                      <a16:colId xmlns="" xmlns:a16="http://schemas.microsoft.com/office/drawing/2014/main" val="3365926985"/>
                    </a:ext>
                  </a:extLst>
                </a:gridCol>
                <a:gridCol w="1525472">
                  <a:extLst>
                    <a:ext uri="{9D8B030D-6E8A-4147-A177-3AD203B41FA5}">
                      <a16:colId xmlns="" xmlns:a16="http://schemas.microsoft.com/office/drawing/2014/main" val="2621390898"/>
                    </a:ext>
                  </a:extLst>
                </a:gridCol>
                <a:gridCol w="1534497">
                  <a:extLst>
                    <a:ext uri="{9D8B030D-6E8A-4147-A177-3AD203B41FA5}">
                      <a16:colId xmlns="" xmlns:a16="http://schemas.microsoft.com/office/drawing/2014/main" val="1873116879"/>
                    </a:ext>
                  </a:extLst>
                </a:gridCol>
              </a:tblGrid>
              <a:tr h="674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1" kern="100" dirty="0">
                          <a:effectLst/>
                        </a:rPr>
                        <a:t>Рік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2013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2014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2015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2016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2017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2018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2019</a:t>
                      </a:r>
                      <a:endParaRPr lang="uk-UA" sz="2000" b="1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966886726"/>
                  </a:ext>
                </a:extLst>
              </a:tr>
              <a:tr h="753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Обсяги, </a:t>
                      </a:r>
                      <a:r>
                        <a:rPr lang="uk-UA" sz="2000" kern="100" dirty="0" err="1">
                          <a:effectLst/>
                        </a:rPr>
                        <a:t>млн.грн</a:t>
                      </a:r>
                      <a:r>
                        <a:rPr lang="uk-UA" sz="2000" kern="100" dirty="0">
                          <a:effectLst/>
                        </a:rPr>
                        <a:t>.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581,2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566,1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679,1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755,4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870,0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1237,6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1520,6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741799474"/>
                  </a:ext>
                </a:extLst>
              </a:tr>
              <a:tr h="1651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% </a:t>
                      </a:r>
                      <a:r>
                        <a:rPr lang="uk-UA" sz="2000" kern="100">
                          <a:effectLst/>
                        </a:rPr>
                        <a:t>від загальнообласного обсягу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uk-UA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1,9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uk-UA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1,6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uk-UA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1,3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uk-UA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1,1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uk-UA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1,1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uk-UA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1,2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uk-UA" sz="20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1,4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3076015907"/>
                  </a:ext>
                </a:extLst>
              </a:tr>
              <a:tr h="2139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>
                          <a:effectLst/>
                        </a:rPr>
                        <a:t>На 1 особу, тис.грн.*</a:t>
                      </a:r>
                      <a:endParaRPr lang="uk-UA" sz="2000" kern="10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96,1</a:t>
                      </a:r>
                      <a:endParaRPr lang="uk-UA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7,3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94,0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6,7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113,2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5,3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126,7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4,8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127</a:t>
                      </a:r>
                      <a:r>
                        <a:rPr lang="en-US" sz="2000" kern="100" dirty="0">
                          <a:effectLst/>
                        </a:rPr>
                        <a:t>,1</a:t>
                      </a:r>
                      <a:endParaRPr lang="uk-UA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5,0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211,6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5,3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261,8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kern="100" dirty="0">
                          <a:effectLst/>
                        </a:rPr>
                        <a:t>(у 6,3 рази </a:t>
                      </a:r>
                      <a:r>
                        <a:rPr lang="en-US" sz="2000" kern="100" dirty="0">
                          <a:effectLst/>
                        </a:rPr>
                        <a:t>&gt; </a:t>
                      </a:r>
                      <a:r>
                        <a:rPr lang="uk-UA" sz="2000" kern="100" dirty="0" err="1">
                          <a:effectLst/>
                        </a:rPr>
                        <a:t>середньообласного</a:t>
                      </a:r>
                      <a:r>
                        <a:rPr lang="uk-UA" sz="2000" kern="100" dirty="0">
                          <a:effectLst/>
                        </a:rPr>
                        <a:t>)</a:t>
                      </a:r>
                      <a:endParaRPr lang="uk-UA" sz="2000" kern="10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57523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177395"/>
              </p:ext>
            </p:extLst>
          </p:nvPr>
        </p:nvGraphicFramePr>
        <p:xfrm>
          <a:off x="-189186" y="110359"/>
          <a:ext cx="11863551" cy="651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30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722322"/>
              </p:ext>
            </p:extLst>
          </p:nvPr>
        </p:nvGraphicFramePr>
        <p:xfrm>
          <a:off x="0" y="0"/>
          <a:ext cx="1196848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5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363515"/>
              </p:ext>
            </p:extLst>
          </p:nvPr>
        </p:nvGraphicFramePr>
        <p:xfrm>
          <a:off x="172720" y="81280"/>
          <a:ext cx="12019280" cy="677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1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6" y="261431"/>
            <a:ext cx="6923342" cy="105723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Доходи бюджету, млн. грн</a:t>
            </a:r>
            <a:r>
              <a:rPr lang="uk-UA" sz="3600" b="1" dirty="0"/>
              <a:t>.</a:t>
            </a:r>
            <a:br>
              <a:rPr lang="uk-UA" sz="3600" b="1" dirty="0"/>
            </a:br>
            <a:endParaRPr lang="uk-UA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20957"/>
              </p:ext>
            </p:extLst>
          </p:nvPr>
        </p:nvGraphicFramePr>
        <p:xfrm>
          <a:off x="1068404" y="0"/>
          <a:ext cx="10743383" cy="683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1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2" y="365125"/>
            <a:ext cx="4950372" cy="627215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Курорти </a:t>
            </a:r>
            <a:br>
              <a:rPr lang="uk-UA" sz="5400" dirty="0" smtClean="0"/>
            </a:br>
            <a:r>
              <a:rPr lang="uk-UA" sz="5400" dirty="0" smtClean="0"/>
              <a:t>Львівщини </a:t>
            </a:r>
            <a:endParaRPr lang="uk-UA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0"/>
            <a:ext cx="6958230" cy="7063752"/>
          </a:xfrm>
        </p:spPr>
      </p:pic>
    </p:spTree>
    <p:extLst>
      <p:ext uri="{BB962C8B-B14F-4D97-AF65-F5344CB8AC3E}">
        <p14:creationId xmlns:p14="http://schemas.microsoft.com/office/powerpoint/2010/main" val="31739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965"/>
            <a:ext cx="9619488" cy="671195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Видатки бюджету 2021, млн грн</a:t>
            </a:r>
            <a:endParaRPr lang="uk-UA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28946"/>
              </p:ext>
            </p:extLst>
          </p:nvPr>
        </p:nvGraphicFramePr>
        <p:xfrm>
          <a:off x="131674" y="823367"/>
          <a:ext cx="11872163" cy="586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3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14" y="373074"/>
            <a:ext cx="11601908" cy="6378856"/>
          </a:xfrm>
        </p:spPr>
        <p:txBody>
          <a:bodyPr>
            <a:noAutofit/>
          </a:bodyPr>
          <a:lstStyle/>
          <a:p>
            <a:r>
              <a:rPr lang="uk-UA" sz="3600" b="1" i="1" dirty="0"/>
              <a:t>Місткість курорту станом на 31.12.2020 року становить 3603 місця, в т. ч. в санаторіях – 2693 місця та в інших закладах 910 місць. </a:t>
            </a:r>
            <a:endParaRPr lang="uk-UA" sz="3600" dirty="0"/>
          </a:p>
          <a:p>
            <a:r>
              <a:rPr lang="uk-UA" sz="3600" b="1" i="1" dirty="0"/>
              <a:t>Середня вартість путівки терміном на 21 день – 14,8 </a:t>
            </a:r>
            <a:r>
              <a:rPr lang="uk-UA" sz="3600" b="1" i="1" dirty="0" err="1"/>
              <a:t>тис.грн</a:t>
            </a:r>
            <a:r>
              <a:rPr lang="uk-UA" sz="3600" b="1" i="1" dirty="0"/>
              <a:t>. Чисельність штатних працівників санаторно-курортних закладів становила </a:t>
            </a:r>
            <a:r>
              <a:rPr lang="uk-UA" sz="3600" b="1" i="1" dirty="0">
                <a:solidFill>
                  <a:srgbClr val="C00000"/>
                </a:solidFill>
              </a:rPr>
              <a:t>881</a:t>
            </a:r>
            <a:r>
              <a:rPr lang="uk-UA" sz="3600" b="1" i="1" dirty="0"/>
              <a:t> особу (у 2019 році – 1003 особи). </a:t>
            </a:r>
            <a:endParaRPr lang="uk-UA" sz="3600" dirty="0"/>
          </a:p>
          <a:p>
            <a:r>
              <a:rPr lang="uk-UA" sz="3600" b="1" i="1" dirty="0"/>
              <a:t>Протягом 2020 року в санаторно-курортних закладах міста (ДП “Санаторій “</a:t>
            </a:r>
            <a:r>
              <a:rPr lang="uk-UA" sz="3600" b="1" i="1" dirty="0" err="1"/>
              <a:t>Моршинкурорт</a:t>
            </a:r>
            <a:r>
              <a:rPr lang="uk-UA" sz="3600" b="1" i="1" dirty="0"/>
              <a:t>”, “Моршинський”, “Аркадія” (2101 ліжко-місце)) оздоровлено </a:t>
            </a:r>
            <a:r>
              <a:rPr lang="uk-UA" sz="3600" b="1" i="1" dirty="0">
                <a:solidFill>
                  <a:srgbClr val="C00000"/>
                </a:solidFill>
              </a:rPr>
              <a:t>8275</a:t>
            </a:r>
            <a:r>
              <a:rPr lang="uk-UA" sz="3600" b="1" i="1" dirty="0"/>
              <a:t> відпочиваючих, з них 369 іноземців.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8825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" y="365125"/>
            <a:ext cx="11389767" cy="202694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 Моршинській громаді є розвинена мережа закладів культури, охорони здоров’я та освіти. Як зберегти їх існування в майбутньому при сучасних негативних трендах?</a:t>
            </a:r>
            <a:endParaRPr lang="uk-U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1332" t="24378" r="5342" b="21277"/>
          <a:stretch/>
        </p:blipFill>
        <p:spPr bwMode="auto">
          <a:xfrm>
            <a:off x="679713" y="3591762"/>
            <a:ext cx="10437553" cy="3089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49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82251" cy="1064664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ru-RU" dirty="0"/>
              <a:t> </a:t>
            </a:r>
            <a:r>
              <a:rPr lang="ru-RU" b="1" i="1" dirty="0" err="1" smtClean="0"/>
              <a:t>Комплексне</a:t>
            </a:r>
            <a:r>
              <a:rPr lang="ru-RU" b="1" i="1" dirty="0" smtClean="0"/>
              <a:t> </a:t>
            </a:r>
            <a:r>
              <a:rPr lang="ru-RU" b="1" i="1" dirty="0" err="1"/>
              <a:t>дослідження</a:t>
            </a:r>
            <a:r>
              <a:rPr lang="ru-RU" b="1" i="1" dirty="0"/>
              <a:t> портрету туриста </a:t>
            </a:r>
            <a:r>
              <a:rPr lang="ru-RU" b="1" i="1" dirty="0" err="1"/>
              <a:t>гірських</a:t>
            </a:r>
            <a:r>
              <a:rPr lang="ru-RU" b="1" i="1" dirty="0"/>
              <a:t> </a:t>
            </a:r>
            <a:r>
              <a:rPr lang="ru-RU" b="1" i="1" dirty="0" err="1"/>
              <a:t>районів</a:t>
            </a:r>
            <a:r>
              <a:rPr lang="ru-RU" b="1" i="1" dirty="0"/>
              <a:t> </a:t>
            </a:r>
            <a:r>
              <a:rPr lang="ru-RU" b="1" i="1" dirty="0" err="1"/>
              <a:t>Львівської</a:t>
            </a:r>
            <a:r>
              <a:rPr lang="ru-RU" b="1" i="1" dirty="0"/>
              <a:t> </a:t>
            </a:r>
            <a:r>
              <a:rPr lang="ru-RU" b="1" i="1" dirty="0" err="1"/>
              <a:t>конгломерації</a:t>
            </a:r>
            <a:r>
              <a:rPr lang="ru-RU" b="1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dirty="0" smtClean="0"/>
              <a:t>на </a:t>
            </a:r>
            <a:r>
              <a:rPr lang="ru-RU" sz="3100" dirty="0" err="1"/>
              <a:t>замовлення</a:t>
            </a:r>
            <a:r>
              <a:rPr lang="ru-RU" sz="3100" dirty="0"/>
              <a:t> «</a:t>
            </a:r>
            <a:r>
              <a:rPr lang="ru-RU" sz="3100" dirty="0" err="1"/>
              <a:t>Агенції</a:t>
            </a:r>
            <a:r>
              <a:rPr lang="ru-RU" sz="3100" dirty="0"/>
              <a:t> </a:t>
            </a:r>
            <a:r>
              <a:rPr lang="ru-RU" sz="3100" dirty="0" err="1"/>
              <a:t>регіонального</a:t>
            </a:r>
            <a:r>
              <a:rPr lang="ru-RU" sz="3100" dirty="0"/>
              <a:t> </a:t>
            </a:r>
            <a:r>
              <a:rPr lang="ru-RU" sz="3100" dirty="0" err="1"/>
              <a:t>розвитку</a:t>
            </a:r>
            <a:r>
              <a:rPr lang="ru-RU" sz="3100" dirty="0"/>
              <a:t> </a:t>
            </a:r>
            <a:r>
              <a:rPr lang="ru-RU" sz="3100" dirty="0" err="1"/>
              <a:t>Львівської</a:t>
            </a:r>
            <a:r>
              <a:rPr lang="ru-RU" sz="3100" dirty="0"/>
              <a:t> </a:t>
            </a:r>
            <a:r>
              <a:rPr lang="ru-RU" sz="3100" dirty="0" err="1"/>
              <a:t>області</a:t>
            </a:r>
            <a:r>
              <a:rPr lang="ru-RU" sz="3100" dirty="0"/>
              <a:t>» </a:t>
            </a:r>
            <a:endParaRPr lang="uk-UA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2282824"/>
            <a:ext cx="11837323" cy="46666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600" dirty="0"/>
              <a:t>Відповідно до результатів дослідження, у 2020 році 95% туристів у гірських районах Львівської конгломерації – громадяни України. Найбільше гостей було з </a:t>
            </a:r>
            <a:r>
              <a:rPr lang="uk-UA" sz="3600" b="1" dirty="0"/>
              <a:t>Львівської </a:t>
            </a:r>
            <a:endParaRPr lang="uk-UA" sz="3600" b="1" dirty="0" smtClean="0"/>
          </a:p>
          <a:p>
            <a:pPr marL="0" indent="0" algn="just">
              <a:buNone/>
            </a:pPr>
            <a:r>
              <a:rPr lang="uk-UA" sz="3600" b="1" dirty="0" smtClean="0"/>
              <a:t>області </a:t>
            </a:r>
            <a:r>
              <a:rPr lang="uk-UA" sz="3600" b="1" dirty="0"/>
              <a:t>– 72%, </a:t>
            </a:r>
            <a:r>
              <a:rPr lang="uk-UA" sz="3600" dirty="0"/>
              <a:t>Закарпатської</a:t>
            </a:r>
            <a:r>
              <a:rPr lang="uk-UA" sz="3600" b="1" dirty="0"/>
              <a:t> </a:t>
            </a:r>
            <a:r>
              <a:rPr lang="uk-UA" sz="3600" dirty="0"/>
              <a:t>області – 9%, Київської області – 5%, Івано-Франківської області – 4%, Тернопільської, Рівненської, Хмельницької та Одеської областей – по 2%, з решти областей – менше 1% гостей від загальної кількості. </a:t>
            </a:r>
          </a:p>
        </p:txBody>
      </p:sp>
    </p:spTree>
    <p:extLst>
      <p:ext uri="{BB962C8B-B14F-4D97-AF65-F5344CB8AC3E}">
        <p14:creationId xmlns:p14="http://schemas.microsoft.com/office/powerpoint/2010/main" val="11723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955" y="73083"/>
            <a:ext cx="10106354" cy="67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2" y="490451"/>
            <a:ext cx="11787447" cy="6109854"/>
          </a:xfrm>
        </p:spPr>
        <p:txBody>
          <a:bodyPr>
            <a:noAutofit/>
          </a:bodyPr>
          <a:lstStyle/>
          <a:p>
            <a:r>
              <a:rPr lang="ru-RU" sz="4400" i="1" dirty="0" err="1"/>
              <a:t>Більшість</a:t>
            </a:r>
            <a:r>
              <a:rPr lang="ru-RU" sz="4400" i="1" dirty="0"/>
              <a:t> </a:t>
            </a:r>
            <a:r>
              <a:rPr lang="ru-RU" sz="4400" i="1" dirty="0" err="1"/>
              <a:t>опитаних</a:t>
            </a:r>
            <a:r>
              <a:rPr lang="ru-RU" sz="4400" i="1" dirty="0"/>
              <a:t> </a:t>
            </a:r>
            <a:r>
              <a:rPr lang="ru-RU" sz="4400" i="1" dirty="0" err="1"/>
              <a:t>респондентів</a:t>
            </a:r>
            <a:r>
              <a:rPr lang="ru-RU" sz="4400" i="1" dirty="0"/>
              <a:t> у </a:t>
            </a:r>
            <a:r>
              <a:rPr lang="ru-RU" sz="4400" i="1" dirty="0" err="1"/>
              <a:t>віковій</a:t>
            </a:r>
            <a:r>
              <a:rPr lang="ru-RU" sz="4400" i="1" dirty="0"/>
              <a:t> </a:t>
            </a:r>
            <a:r>
              <a:rPr lang="ru-RU" sz="4400" i="1" dirty="0" err="1"/>
              <a:t>категорії</a:t>
            </a:r>
            <a:r>
              <a:rPr lang="ru-RU" sz="4400" i="1" dirty="0"/>
              <a:t> 20-39 </a:t>
            </a:r>
            <a:r>
              <a:rPr lang="ru-RU" sz="4400" i="1" dirty="0" err="1"/>
              <a:t>років</a:t>
            </a:r>
            <a:r>
              <a:rPr lang="ru-RU" sz="4400" i="1" dirty="0"/>
              <a:t> – </a:t>
            </a:r>
            <a:r>
              <a:rPr lang="ru-RU" sz="4400" i="1" dirty="0" err="1"/>
              <a:t>загалом</a:t>
            </a:r>
            <a:r>
              <a:rPr lang="ru-RU" sz="4400" i="1" dirty="0"/>
              <a:t> 67</a:t>
            </a:r>
            <a:r>
              <a:rPr lang="ru-RU" sz="4400" i="1" dirty="0" smtClean="0"/>
              <a:t>%, </a:t>
            </a:r>
            <a:r>
              <a:rPr lang="ru-RU" sz="4400" i="1" dirty="0"/>
              <a:t>та є жителями </a:t>
            </a:r>
            <a:r>
              <a:rPr lang="ru-RU" sz="4400" i="1" dirty="0" err="1"/>
              <a:t>Львівщини</a:t>
            </a:r>
            <a:r>
              <a:rPr lang="ru-RU" sz="4400" i="1" dirty="0"/>
              <a:t> - 70%. </a:t>
            </a:r>
            <a:endParaRPr lang="ru-RU" sz="4400" dirty="0"/>
          </a:p>
          <a:p>
            <a:r>
              <a:rPr lang="ru-RU" sz="4400" i="1" dirty="0" err="1"/>
              <a:t>Найзатребуванішим</a:t>
            </a:r>
            <a:r>
              <a:rPr lang="ru-RU" sz="4400" i="1" dirty="0"/>
              <a:t> видом транспорту для </a:t>
            </a:r>
            <a:r>
              <a:rPr lang="ru-RU" sz="4400" i="1" dirty="0" err="1"/>
              <a:t>подорожей</a:t>
            </a:r>
            <a:r>
              <a:rPr lang="ru-RU" sz="4400" i="1" dirty="0"/>
              <a:t> в гори є </a:t>
            </a:r>
            <a:r>
              <a:rPr lang="ru-RU" sz="4400" i="1" dirty="0" err="1"/>
              <a:t>автомобіль</a:t>
            </a:r>
            <a:r>
              <a:rPr lang="ru-RU" sz="4400" i="1" dirty="0"/>
              <a:t>. </a:t>
            </a:r>
            <a:r>
              <a:rPr lang="ru-RU" sz="4400" i="1" dirty="0" err="1"/>
              <a:t>Майже</a:t>
            </a:r>
            <a:r>
              <a:rPr lang="ru-RU" sz="4400" i="1" dirty="0"/>
              <a:t> 50% </a:t>
            </a:r>
            <a:r>
              <a:rPr lang="ru-RU" sz="4400" i="1" dirty="0" err="1"/>
              <a:t>відвідувачів</a:t>
            </a:r>
            <a:r>
              <a:rPr lang="ru-RU" sz="4400" i="1" dirty="0"/>
              <a:t> у 2020 </a:t>
            </a:r>
            <a:r>
              <a:rPr lang="ru-RU" sz="4400" i="1" dirty="0" err="1"/>
              <a:t>році</a:t>
            </a:r>
            <a:r>
              <a:rPr lang="ru-RU" sz="4400" i="1" dirty="0"/>
              <a:t> </a:t>
            </a:r>
            <a:r>
              <a:rPr lang="ru-RU" sz="4400" i="1" dirty="0" err="1"/>
              <a:t>приїхали</a:t>
            </a:r>
            <a:r>
              <a:rPr lang="ru-RU" sz="4400" i="1" dirty="0"/>
              <a:t> на </a:t>
            </a:r>
            <a:r>
              <a:rPr lang="ru-RU" sz="4400" i="1" dirty="0" err="1"/>
              <a:t>власному</a:t>
            </a:r>
            <a:r>
              <a:rPr lang="ru-RU" sz="4400" i="1" dirty="0"/>
              <a:t> </a:t>
            </a:r>
            <a:r>
              <a:rPr lang="ru-RU" sz="4400" i="1" dirty="0" err="1"/>
              <a:t>автомобілі</a:t>
            </a:r>
            <a:r>
              <a:rPr lang="ru-RU" sz="4400" i="1" dirty="0"/>
              <a:t>. На другому </a:t>
            </a:r>
            <a:r>
              <a:rPr lang="ru-RU" sz="4400" i="1" dirty="0" err="1"/>
              <a:t>місці</a:t>
            </a:r>
            <a:r>
              <a:rPr lang="ru-RU" sz="4400" i="1" dirty="0"/>
              <a:t> за </a:t>
            </a:r>
            <a:r>
              <a:rPr lang="ru-RU" sz="4400" i="1" dirty="0" err="1"/>
              <a:t>популярністю</a:t>
            </a:r>
            <a:r>
              <a:rPr lang="ru-RU" sz="4400" i="1" dirty="0"/>
              <a:t> – </a:t>
            </a:r>
            <a:r>
              <a:rPr lang="ru-RU" sz="4400" i="1" dirty="0" err="1"/>
              <a:t>залізниця</a:t>
            </a:r>
            <a:r>
              <a:rPr lang="ru-RU" sz="4400" i="1" dirty="0"/>
              <a:t> – </a:t>
            </a:r>
            <a:r>
              <a:rPr lang="ru-RU" sz="4400" i="1" dirty="0" err="1"/>
              <a:t>третина</a:t>
            </a:r>
            <a:r>
              <a:rPr lang="ru-RU" sz="4400" i="1" dirty="0"/>
              <a:t> </a:t>
            </a:r>
            <a:r>
              <a:rPr lang="ru-RU" sz="4400" i="1" dirty="0" err="1"/>
              <a:t>відвідувачів</a:t>
            </a:r>
            <a:r>
              <a:rPr lang="ru-RU" sz="4400" i="1" dirty="0"/>
              <a:t> </a:t>
            </a:r>
            <a:r>
              <a:rPr lang="ru-RU" sz="4400" i="1" dirty="0" err="1"/>
              <a:t>використала</a:t>
            </a:r>
            <a:r>
              <a:rPr lang="ru-RU" sz="4400" i="1" dirty="0"/>
              <a:t> </a:t>
            </a:r>
            <a:r>
              <a:rPr lang="ru-RU" sz="4400" i="1" dirty="0" err="1"/>
              <a:t>залізничне</a:t>
            </a:r>
            <a:r>
              <a:rPr lang="ru-RU" sz="4400" i="1" dirty="0"/>
              <a:t> </a:t>
            </a:r>
            <a:r>
              <a:rPr lang="ru-RU" sz="4400" i="1" dirty="0" err="1"/>
              <a:t>сполучення</a:t>
            </a:r>
            <a:r>
              <a:rPr lang="ru-RU" sz="4400" i="1" dirty="0"/>
              <a:t> для </a:t>
            </a:r>
            <a:r>
              <a:rPr lang="ru-RU" sz="4400" i="1" dirty="0" err="1"/>
              <a:t>подорожей</a:t>
            </a:r>
            <a:r>
              <a:rPr lang="ru-RU" sz="4400" i="1" dirty="0"/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5539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16379"/>
            <a:ext cx="12178030" cy="81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3" y="4433"/>
            <a:ext cx="11330247" cy="75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802"/>
            <a:ext cx="10515600" cy="5021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dirty="0" smtClean="0">
                <a:solidFill>
                  <a:srgbClr val="0070C0"/>
                </a:solidFill>
              </a:rPr>
              <a:t>Дякуємо за увагу</a:t>
            </a:r>
          </a:p>
          <a:p>
            <a:pPr marL="0" indent="0" algn="ctr">
              <a:buNone/>
            </a:pPr>
            <a:endParaRPr lang="uk-UA" sz="3600" dirty="0" smtClean="0"/>
          </a:p>
          <a:p>
            <a:pPr marL="0" indent="0" algn="ctr">
              <a:buNone/>
            </a:pPr>
            <a:r>
              <a:rPr lang="uk-UA" sz="3600" dirty="0" smtClean="0">
                <a:solidFill>
                  <a:srgbClr val="0070C0"/>
                </a:solidFill>
              </a:rPr>
              <a:t>Петро Мавко</a:t>
            </a:r>
          </a:p>
          <a:p>
            <a:pPr marL="0" indent="0" algn="ctr">
              <a:buNone/>
            </a:pPr>
            <a:r>
              <a:rPr lang="uk-UA" sz="3600" dirty="0" smtClean="0">
                <a:solidFill>
                  <a:srgbClr val="0070C0"/>
                </a:solidFill>
              </a:rPr>
              <a:t>Олександр </a:t>
            </a:r>
            <a:r>
              <a:rPr lang="uk-UA" sz="3600" dirty="0" err="1" smtClean="0">
                <a:solidFill>
                  <a:srgbClr val="0070C0"/>
                </a:solidFill>
              </a:rPr>
              <a:t>Волошинський</a:t>
            </a:r>
            <a:endParaRPr lang="uk-U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58" y="-14415"/>
            <a:ext cx="6708228" cy="687241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3422" y="365125"/>
            <a:ext cx="4280337" cy="6272158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Курорти </a:t>
            </a:r>
            <a:br>
              <a:rPr lang="uk-UA" sz="5400" dirty="0" smtClean="0"/>
            </a:br>
            <a:r>
              <a:rPr lang="uk-UA" sz="5400" dirty="0" smtClean="0"/>
              <a:t>Польщі 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5068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30" y="936146"/>
            <a:ext cx="8434336" cy="447142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0359"/>
            <a:ext cx="3633951" cy="666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dirty="0" smtClean="0"/>
              <a:t>Курорти </a:t>
            </a:r>
            <a:br>
              <a:rPr lang="uk-UA" sz="5400" dirty="0" smtClean="0"/>
            </a:br>
            <a:r>
              <a:rPr lang="uk-UA" sz="5400" dirty="0" smtClean="0"/>
              <a:t>Словаччини 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6836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994"/>
            <a:ext cx="10515600" cy="1325563"/>
          </a:xfrm>
        </p:spPr>
        <p:txBody>
          <a:bodyPr/>
          <a:lstStyle/>
          <a:p>
            <a:pPr algn="ctr"/>
            <a:r>
              <a:rPr lang="uk-UA" dirty="0" smtClean="0"/>
              <a:t>Демографічні показники Моршина та курортів конкурентів</a:t>
            </a:r>
            <a:endParaRPr lang="uk-U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64903"/>
              </p:ext>
            </p:extLst>
          </p:nvPr>
        </p:nvGraphicFramePr>
        <p:xfrm>
          <a:off x="656705" y="1690688"/>
          <a:ext cx="10697095" cy="495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45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365125"/>
            <a:ext cx="11104418" cy="1325563"/>
          </a:xfrm>
        </p:spPr>
        <p:txBody>
          <a:bodyPr>
            <a:noAutofit/>
          </a:bodyPr>
          <a:lstStyle/>
          <a:p>
            <a:r>
              <a:rPr lang="uk-UA" sz="4800" b="1" i="1" dirty="0" smtClean="0"/>
              <a:t>Динаміка зменшення кількості населення</a:t>
            </a:r>
            <a:endParaRPr lang="uk-UA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/>
              <a:t>В порівнянні з </a:t>
            </a:r>
            <a:r>
              <a:rPr lang="uk-UA" sz="3600" b="1" dirty="0"/>
              <a:t>2004</a:t>
            </a:r>
            <a:r>
              <a:rPr lang="uk-UA" sz="3600" dirty="0"/>
              <a:t> роком кількість населення </a:t>
            </a:r>
            <a:r>
              <a:rPr lang="uk-UA" sz="3600" dirty="0" smtClean="0"/>
              <a:t>Моршина зменшилась </a:t>
            </a:r>
            <a:r>
              <a:rPr lang="uk-UA" sz="3600" dirty="0"/>
              <a:t>на 700 </a:t>
            </a:r>
            <a:r>
              <a:rPr lang="uk-UA" sz="3600" dirty="0" smtClean="0"/>
              <a:t>осіб. З </a:t>
            </a:r>
            <a:r>
              <a:rPr lang="uk-UA" sz="3600" dirty="0">
                <a:solidFill>
                  <a:srgbClr val="FF0000"/>
                </a:solidFill>
              </a:rPr>
              <a:t>6400 </a:t>
            </a:r>
            <a:r>
              <a:rPr lang="uk-UA" sz="3600" dirty="0"/>
              <a:t>до </a:t>
            </a:r>
            <a:r>
              <a:rPr lang="uk-UA" sz="3600" dirty="0">
                <a:solidFill>
                  <a:srgbClr val="FF0000"/>
                </a:solidFill>
              </a:rPr>
              <a:t>5700</a:t>
            </a:r>
            <a:r>
              <a:rPr lang="uk-UA" sz="3600" dirty="0"/>
              <a:t> осіб, тобто </a:t>
            </a:r>
            <a:r>
              <a:rPr lang="uk-UA" sz="3600" dirty="0" smtClean="0"/>
              <a:t>за 16 років на </a:t>
            </a:r>
            <a:r>
              <a:rPr lang="uk-UA" sz="3600" b="1" dirty="0">
                <a:solidFill>
                  <a:srgbClr val="C00000"/>
                </a:solidFill>
              </a:rPr>
              <a:t>12%. </a:t>
            </a: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dirty="0" smtClean="0"/>
          </a:p>
          <a:p>
            <a:pPr marL="0" indent="0">
              <a:buNone/>
            </a:pPr>
            <a:r>
              <a:rPr lang="uk-UA" sz="3600" dirty="0" smtClean="0"/>
              <a:t>В </a:t>
            </a:r>
            <a:r>
              <a:rPr lang="uk-UA" sz="3600" dirty="0" err="1" smtClean="0"/>
              <a:t>гміні</a:t>
            </a:r>
            <a:r>
              <a:rPr lang="uk-UA" sz="3600" dirty="0" smtClean="0"/>
              <a:t> Криниці-</a:t>
            </a:r>
            <a:r>
              <a:rPr lang="uk-UA" sz="3600" dirty="0" err="1" smtClean="0"/>
              <a:t>Здруй</a:t>
            </a:r>
            <a:r>
              <a:rPr lang="uk-UA" sz="3600" dirty="0" smtClean="0"/>
              <a:t> в </a:t>
            </a:r>
            <a:r>
              <a:rPr lang="uk-UA" sz="3600" b="1" dirty="0" smtClean="0"/>
              <a:t>2004</a:t>
            </a:r>
            <a:r>
              <a:rPr lang="uk-UA" sz="3600" dirty="0" smtClean="0"/>
              <a:t> році проживало </a:t>
            </a:r>
            <a:r>
              <a:rPr lang="uk-UA" sz="3600" dirty="0" smtClean="0">
                <a:solidFill>
                  <a:srgbClr val="FF0000"/>
                </a:solidFill>
              </a:rPr>
              <a:t>16877</a:t>
            </a:r>
            <a:r>
              <a:rPr lang="uk-UA" sz="3600" dirty="0" smtClean="0"/>
              <a:t> осіб, в 2020 - </a:t>
            </a:r>
            <a:r>
              <a:rPr lang="uk-UA" sz="3600" dirty="0" smtClean="0">
                <a:solidFill>
                  <a:srgbClr val="FF0000"/>
                </a:solidFill>
              </a:rPr>
              <a:t>16596</a:t>
            </a:r>
            <a:r>
              <a:rPr lang="uk-UA" sz="3600" dirty="0" smtClean="0"/>
              <a:t> осіб, тобто зменшилось на </a:t>
            </a:r>
            <a:r>
              <a:rPr lang="uk-UA" sz="3600" b="1" dirty="0" smtClean="0">
                <a:solidFill>
                  <a:srgbClr val="C00000"/>
                </a:solidFill>
              </a:rPr>
              <a:t>1,7%</a:t>
            </a:r>
            <a:endParaRPr lang="uk-U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958913"/>
              </p:ext>
            </p:extLst>
          </p:nvPr>
        </p:nvGraphicFramePr>
        <p:xfrm>
          <a:off x="299258" y="157938"/>
          <a:ext cx="11587941" cy="665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725">
                  <a:extLst>
                    <a:ext uri="{9D8B030D-6E8A-4147-A177-3AD203B41FA5}">
                      <a16:colId xmlns="" xmlns:a16="http://schemas.microsoft.com/office/drawing/2014/main" val="583292680"/>
                    </a:ext>
                  </a:extLst>
                </a:gridCol>
                <a:gridCol w="1481969">
                  <a:extLst>
                    <a:ext uri="{9D8B030D-6E8A-4147-A177-3AD203B41FA5}">
                      <a16:colId xmlns="" xmlns:a16="http://schemas.microsoft.com/office/drawing/2014/main" val="1142932457"/>
                    </a:ext>
                  </a:extLst>
                </a:gridCol>
                <a:gridCol w="1481969">
                  <a:extLst>
                    <a:ext uri="{9D8B030D-6E8A-4147-A177-3AD203B41FA5}">
                      <a16:colId xmlns="" xmlns:a16="http://schemas.microsoft.com/office/drawing/2014/main" val="611364634"/>
                    </a:ext>
                  </a:extLst>
                </a:gridCol>
                <a:gridCol w="1483170">
                  <a:extLst>
                    <a:ext uri="{9D8B030D-6E8A-4147-A177-3AD203B41FA5}">
                      <a16:colId xmlns="" xmlns:a16="http://schemas.microsoft.com/office/drawing/2014/main" val="4072796981"/>
                    </a:ext>
                  </a:extLst>
                </a:gridCol>
                <a:gridCol w="1481969">
                  <a:extLst>
                    <a:ext uri="{9D8B030D-6E8A-4147-A177-3AD203B41FA5}">
                      <a16:colId xmlns="" xmlns:a16="http://schemas.microsoft.com/office/drawing/2014/main" val="2568638186"/>
                    </a:ext>
                  </a:extLst>
                </a:gridCol>
                <a:gridCol w="1481969">
                  <a:extLst>
                    <a:ext uri="{9D8B030D-6E8A-4147-A177-3AD203B41FA5}">
                      <a16:colId xmlns="" xmlns:a16="http://schemas.microsoft.com/office/drawing/2014/main" val="581453411"/>
                    </a:ext>
                  </a:extLst>
                </a:gridCol>
                <a:gridCol w="1483170">
                  <a:extLst>
                    <a:ext uri="{9D8B030D-6E8A-4147-A177-3AD203B41FA5}">
                      <a16:colId xmlns="" xmlns:a16="http://schemas.microsoft.com/office/drawing/2014/main" val="970956348"/>
                    </a:ext>
                  </a:extLst>
                </a:gridCol>
              </a:tblGrid>
              <a:tr h="357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території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2015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2016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2017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2019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2020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extLst>
                  <a:ext uri="{0D108BD9-81ED-4DB2-BD59-A6C34878D82A}">
                    <a16:rowId xmlns="" xmlns:a16="http://schemas.microsoft.com/office/drawing/2014/main" val="2334165548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м. Моршин (наявне)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5926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5874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5826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5793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5754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5690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1087979606"/>
                  </a:ext>
                </a:extLst>
              </a:tr>
              <a:tr h="57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м. Моршин (постійне), з них :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4484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4411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4359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4311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4278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4239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3165765087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чоловіки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1994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1963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1931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1910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1895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1876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2803702174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жінки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2490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2448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2428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2401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2383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2363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3606648407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с.Воля-Задеревацька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863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858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858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857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871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813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890413319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с.Задеревач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582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576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566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577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595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568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2507029947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с.Долішнє 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521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519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521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525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506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504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extLst>
                  <a:ext uri="{0D108BD9-81ED-4DB2-BD59-A6C34878D82A}">
                    <a16:rowId xmlns="" xmlns:a16="http://schemas.microsoft.com/office/drawing/2014/main" val="1687913524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с.Верхня Лукавиця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369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354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352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353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338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340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extLst>
                  <a:ext uri="{0D108BD9-81ED-4DB2-BD59-A6C34878D82A}">
                    <a16:rowId xmlns="" xmlns:a16="http://schemas.microsoft.com/office/drawing/2014/main" val="4241549993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с.Горішнє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260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261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254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246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244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236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extLst>
                  <a:ext uri="{0D108BD9-81ED-4DB2-BD59-A6C34878D82A}">
                    <a16:rowId xmlns="" xmlns:a16="http://schemas.microsoft.com/office/drawing/2014/main" val="2810046845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с.Нижня Лукавиця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340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325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342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331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328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326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extLst>
                  <a:ext uri="{0D108BD9-81ED-4DB2-BD59-A6C34878D82A}">
                    <a16:rowId xmlns="" xmlns:a16="http://schemas.microsoft.com/office/drawing/2014/main" val="1300692484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с.Смоляний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27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25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21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19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18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extLst>
                  <a:ext uri="{0D108BD9-81ED-4DB2-BD59-A6C34878D82A}">
                    <a16:rowId xmlns="" xmlns:a16="http://schemas.microsoft.com/office/drawing/2014/main" val="3756738146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с.Баня Лисовицька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1813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1821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1792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>
                          <a:effectLst/>
                        </a:rPr>
                        <a:t>1819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1761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1722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3485699050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с.Лисовичі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1197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1222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1235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</a:rPr>
                        <a:t>1196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1170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1116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4247114322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с.Станків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8" marR="6469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953</a:t>
                      </a:r>
                    </a:p>
                  </a:txBody>
                  <a:tcPr marL="64698" marR="64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1010</a:t>
                      </a:r>
                    </a:p>
                  </a:txBody>
                  <a:tcPr marL="64698" marR="64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1013</a:t>
                      </a:r>
                    </a:p>
                  </a:txBody>
                  <a:tcPr marL="64698" marR="64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1033</a:t>
                      </a:r>
                    </a:p>
                  </a:txBody>
                  <a:tcPr marL="64698" marR="6469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1054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8" marR="64698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982</a:t>
                      </a:r>
                      <a:endParaRPr lang="uk-UA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1200325655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с.Довге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1156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1152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1158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1184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1189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1255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2239722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с.Фалиш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691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684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689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701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703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689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3912943248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с.Пила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27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29</a:t>
                      </a:r>
                      <a:endParaRPr lang="uk-U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33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36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34</a:t>
                      </a:r>
                      <a:endParaRPr lang="uk-U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98" marR="64698" marT="0" marB="0" anchor="b"/>
                </a:tc>
                <a:extLst>
                  <a:ext uri="{0D108BD9-81ED-4DB2-BD59-A6C34878D82A}">
                    <a16:rowId xmlns="" xmlns:a16="http://schemas.microsoft.com/office/drawing/2014/main" val="368505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2" y="83127"/>
            <a:ext cx="10940935" cy="748145"/>
          </a:xfrm>
        </p:spPr>
        <p:txBody>
          <a:bodyPr/>
          <a:lstStyle/>
          <a:p>
            <a:r>
              <a:rPr lang="uk-UA" dirty="0" smtClean="0"/>
              <a:t>Порівняння громад конкурентів</a:t>
            </a:r>
            <a:endParaRPr lang="uk-U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31000"/>
              </p:ext>
            </p:extLst>
          </p:nvPr>
        </p:nvGraphicFramePr>
        <p:xfrm>
          <a:off x="141316" y="831273"/>
          <a:ext cx="11887200" cy="577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" y="40313"/>
            <a:ext cx="10075025" cy="6817687"/>
          </a:xfrm>
        </p:spPr>
      </p:pic>
    </p:spTree>
    <p:extLst>
      <p:ext uri="{BB962C8B-B14F-4D97-AF65-F5344CB8AC3E}">
        <p14:creationId xmlns:p14="http://schemas.microsoft.com/office/powerpoint/2010/main" val="34224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715</Words>
  <Application>Microsoft Office PowerPoint</Application>
  <PresentationFormat>Довільний</PresentationFormat>
  <Paragraphs>234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29" baseType="lpstr">
      <vt:lpstr>Office Theme</vt:lpstr>
      <vt:lpstr>Аналіз соціально економічного становища Моршинської громади</vt:lpstr>
      <vt:lpstr>Курорти  Львівщини </vt:lpstr>
      <vt:lpstr>Курорти  Польщі </vt:lpstr>
      <vt:lpstr>Презентація PowerPoint</vt:lpstr>
      <vt:lpstr>Демографічні показники Моршина та курортів конкурентів</vt:lpstr>
      <vt:lpstr>Динаміка зменшення кількості населення</vt:lpstr>
      <vt:lpstr>Презентація PowerPoint</vt:lpstr>
      <vt:lpstr>Порівняння громад конкурентів</vt:lpstr>
      <vt:lpstr>Презентація PowerPoint</vt:lpstr>
      <vt:lpstr>Презентація PowerPoint</vt:lpstr>
      <vt:lpstr>Презентація PowerPoint</vt:lpstr>
      <vt:lpstr>Середньооблікова кількість штатних працівників </vt:lpstr>
      <vt:lpstr>Суб'єкти господарювання громади</vt:lpstr>
      <vt:lpstr>Презентація PowerPoint</vt:lpstr>
      <vt:lpstr>Обсяги реалізованої продукції усіма промисловими підприємствами м.Моршина </vt:lpstr>
      <vt:lpstr>Презентація PowerPoint</vt:lpstr>
      <vt:lpstr>Презентація PowerPoint</vt:lpstr>
      <vt:lpstr>Презентація PowerPoint</vt:lpstr>
      <vt:lpstr>Доходи бюджету, млн. грн. </vt:lpstr>
      <vt:lpstr>Видатки бюджету 2021, млн грн</vt:lpstr>
      <vt:lpstr>Презентація PowerPoint</vt:lpstr>
      <vt:lpstr>В Моршинській громаді є розвинена мережа закладів культури, охорони здоров’я та освіти. Як зберегти їх існування в майбутньому при сучасних негативних трендах?</vt:lpstr>
      <vt:lpstr>  Комплексне дослідження портрету туриста гірських районів Львівської конгломерації  на замовлення «Агенції регіонального розвитку Львівської області»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</dc:title>
  <dc:creator>Admin</dc:creator>
  <cp:lastModifiedBy>HP</cp:lastModifiedBy>
  <cp:revision>30</cp:revision>
  <dcterms:created xsi:type="dcterms:W3CDTF">2021-07-20T13:31:55Z</dcterms:created>
  <dcterms:modified xsi:type="dcterms:W3CDTF">2021-07-27T12:57:27Z</dcterms:modified>
</cp:coreProperties>
</file>