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83" r:id="rId13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люди1!$B$2:$B$8</c:f>
              <c:strCache>
                <c:ptCount val="7"/>
                <c:pt idx="0">
                  <c:v>Я хочу, щоб тут жили мої діти</c:v>
                </c:pt>
                <c:pt idx="1">
                  <c:v>Я пишаюсь своєю громадою</c:v>
                </c:pt>
                <c:pt idx="2">
                  <c:v>Громада, в яку приємно часом повернутись</c:v>
                </c:pt>
                <c:pt idx="3">
                  <c:v>Громада, в якій я просто живу</c:v>
                </c:pt>
                <c:pt idx="4">
                  <c:v>Громада на узбіччі прогресу</c:v>
                </c:pt>
                <c:pt idx="5">
                  <c:v>Мені важко себе тут реалізувати</c:v>
                </c:pt>
                <c:pt idx="6">
                  <c:v>Громада, в якій немає перспектив</c:v>
                </c:pt>
              </c:strCache>
            </c:strRef>
          </c:cat>
          <c:val>
            <c:numRef>
              <c:f>люди1!$C$2:$C$8</c:f>
              <c:numCache>
                <c:formatCode>General</c:formatCode>
                <c:ptCount val="7"/>
                <c:pt idx="0">
                  <c:v>77</c:v>
                </c:pt>
                <c:pt idx="1">
                  <c:v>39</c:v>
                </c:pt>
                <c:pt idx="2">
                  <c:v>18</c:v>
                </c:pt>
                <c:pt idx="3">
                  <c:v>29</c:v>
                </c:pt>
                <c:pt idx="4">
                  <c:v>5</c:v>
                </c:pt>
                <c:pt idx="5">
                  <c:v>16</c:v>
                </c:pt>
                <c:pt idx="6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A-4FC3-9BD1-ED8FDBD4E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люди1!$I$2:$I$4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відповісти</c:v>
                </c:pt>
              </c:strCache>
            </c:strRef>
          </c:cat>
          <c:val>
            <c:numRef>
              <c:f>люди1!$J$2:$J$4</c:f>
              <c:numCache>
                <c:formatCode>General</c:formatCode>
                <c:ptCount val="3"/>
                <c:pt idx="0">
                  <c:v>126</c:v>
                </c:pt>
                <c:pt idx="1">
                  <c:v>5</c:v>
                </c:pt>
                <c:pt idx="2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DF-4D09-A842-D26BF3002E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люди1!$J$8</c:f>
              <c:strCache>
                <c:ptCount val="1"/>
                <c:pt idx="0">
                  <c:v>Незадовільно</c:v>
                </c:pt>
              </c:strCache>
            </c:strRef>
          </c:tx>
          <c:invertIfNegative val="0"/>
          <c:cat>
            <c:strRef>
              <c:f>люди1!$I$9:$I$20</c:f>
              <c:strCache>
                <c:ptCount val="12"/>
                <c:pt idx="0">
                  <c:v>Якість комунальних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у сфері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ведення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люди1!$J$9:$J$20</c:f>
              <c:numCache>
                <c:formatCode>General</c:formatCode>
                <c:ptCount val="12"/>
                <c:pt idx="0">
                  <c:v>22</c:v>
                </c:pt>
                <c:pt idx="1">
                  <c:v>48</c:v>
                </c:pt>
                <c:pt idx="2">
                  <c:v>48</c:v>
                </c:pt>
                <c:pt idx="3">
                  <c:v>36</c:v>
                </c:pt>
                <c:pt idx="4">
                  <c:v>17</c:v>
                </c:pt>
                <c:pt idx="5">
                  <c:v>12</c:v>
                </c:pt>
                <c:pt idx="6">
                  <c:v>3</c:v>
                </c:pt>
                <c:pt idx="7">
                  <c:v>15</c:v>
                </c:pt>
                <c:pt idx="8">
                  <c:v>42</c:v>
                </c:pt>
                <c:pt idx="9">
                  <c:v>27</c:v>
                </c:pt>
                <c:pt idx="10">
                  <c:v>64</c:v>
                </c:pt>
                <c:pt idx="11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3D-45C9-883D-32D23261677B}"/>
            </c:ext>
          </c:extLst>
        </c:ser>
        <c:ser>
          <c:idx val="1"/>
          <c:order val="1"/>
          <c:tx>
            <c:strRef>
              <c:f>люди1!$K$8</c:f>
              <c:strCache>
                <c:ptCount val="1"/>
                <c:pt idx="0">
                  <c:v>Задовільно</c:v>
                </c:pt>
              </c:strCache>
            </c:strRef>
          </c:tx>
          <c:invertIfNegative val="0"/>
          <c:cat>
            <c:strRef>
              <c:f>люди1!$I$9:$I$20</c:f>
              <c:strCache>
                <c:ptCount val="12"/>
                <c:pt idx="0">
                  <c:v>Якість комунальних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у сфері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ведення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люди1!$K$9:$K$20</c:f>
              <c:numCache>
                <c:formatCode>General</c:formatCode>
                <c:ptCount val="12"/>
                <c:pt idx="0">
                  <c:v>66</c:v>
                </c:pt>
                <c:pt idx="1">
                  <c:v>44</c:v>
                </c:pt>
                <c:pt idx="2">
                  <c:v>41</c:v>
                </c:pt>
                <c:pt idx="3">
                  <c:v>56</c:v>
                </c:pt>
                <c:pt idx="4">
                  <c:v>73</c:v>
                </c:pt>
                <c:pt idx="5">
                  <c:v>38</c:v>
                </c:pt>
                <c:pt idx="6">
                  <c:v>36</c:v>
                </c:pt>
                <c:pt idx="7">
                  <c:v>78</c:v>
                </c:pt>
                <c:pt idx="8">
                  <c:v>58</c:v>
                </c:pt>
                <c:pt idx="9">
                  <c:v>77</c:v>
                </c:pt>
                <c:pt idx="10">
                  <c:v>59</c:v>
                </c:pt>
                <c:pt idx="11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3D-45C9-883D-32D23261677B}"/>
            </c:ext>
          </c:extLst>
        </c:ser>
        <c:ser>
          <c:idx val="2"/>
          <c:order val="2"/>
          <c:tx>
            <c:strRef>
              <c:f>люди1!$L$8</c:f>
              <c:strCache>
                <c:ptCount val="1"/>
                <c:pt idx="0">
                  <c:v>Добре</c:v>
                </c:pt>
              </c:strCache>
            </c:strRef>
          </c:tx>
          <c:invertIfNegative val="0"/>
          <c:cat>
            <c:strRef>
              <c:f>люди1!$I$9:$I$20</c:f>
              <c:strCache>
                <c:ptCount val="12"/>
                <c:pt idx="0">
                  <c:v>Якість комунальних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у сфері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ведення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люди1!$L$9:$L$20</c:f>
              <c:numCache>
                <c:formatCode>General</c:formatCode>
                <c:ptCount val="12"/>
                <c:pt idx="0">
                  <c:v>50</c:v>
                </c:pt>
                <c:pt idx="1">
                  <c:v>57</c:v>
                </c:pt>
                <c:pt idx="2">
                  <c:v>52</c:v>
                </c:pt>
                <c:pt idx="3">
                  <c:v>50</c:v>
                </c:pt>
                <c:pt idx="4">
                  <c:v>52</c:v>
                </c:pt>
                <c:pt idx="5">
                  <c:v>87</c:v>
                </c:pt>
                <c:pt idx="6">
                  <c:v>92</c:v>
                </c:pt>
                <c:pt idx="7">
                  <c:v>44</c:v>
                </c:pt>
                <c:pt idx="8">
                  <c:v>48</c:v>
                </c:pt>
                <c:pt idx="9">
                  <c:v>33</c:v>
                </c:pt>
                <c:pt idx="10">
                  <c:v>25</c:v>
                </c:pt>
                <c:pt idx="11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3D-45C9-883D-32D23261677B}"/>
            </c:ext>
          </c:extLst>
        </c:ser>
        <c:ser>
          <c:idx val="3"/>
          <c:order val="3"/>
          <c:tx>
            <c:strRef>
              <c:f>люди1!$M$8</c:f>
              <c:strCache>
                <c:ptCount val="1"/>
                <c:pt idx="0">
                  <c:v>Відмінно</c:v>
                </c:pt>
              </c:strCache>
            </c:strRef>
          </c:tx>
          <c:invertIfNegative val="0"/>
          <c:cat>
            <c:strRef>
              <c:f>люди1!$I$9:$I$20</c:f>
              <c:strCache>
                <c:ptCount val="12"/>
                <c:pt idx="0">
                  <c:v>Якість комунальних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у сфері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ведення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люди1!$M$9:$M$20</c:f>
              <c:numCache>
                <c:formatCode>General</c:formatCode>
                <c:ptCount val="12"/>
                <c:pt idx="0">
                  <c:v>6</c:v>
                </c:pt>
                <c:pt idx="1">
                  <c:v>3</c:v>
                </c:pt>
                <c:pt idx="2">
                  <c:v>6</c:v>
                </c:pt>
                <c:pt idx="3">
                  <c:v>6</c:v>
                </c:pt>
                <c:pt idx="4">
                  <c:v>12</c:v>
                </c:pt>
                <c:pt idx="5">
                  <c:v>18</c:v>
                </c:pt>
                <c:pt idx="6">
                  <c:v>22</c:v>
                </c:pt>
                <c:pt idx="7">
                  <c:v>18</c:v>
                </c:pt>
                <c:pt idx="8">
                  <c:v>4</c:v>
                </c:pt>
                <c:pt idx="9">
                  <c:v>9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43D-45C9-883D-32D232616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18848"/>
        <c:axId val="203137024"/>
      </c:barChart>
      <c:catAx>
        <c:axId val="2031188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3137024"/>
        <c:crosses val="autoZero"/>
        <c:auto val="1"/>
        <c:lblAlgn val="ctr"/>
        <c:lblOffset val="100"/>
        <c:noMultiLvlLbl val="0"/>
      </c:catAx>
      <c:valAx>
        <c:axId val="2031370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031188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люди1!$B$9:$B$22</c:f>
              <c:strCache>
                <c:ptCount val="14"/>
                <c:pt idx="0">
                  <c:v>Інше (будь ласка, деталізуйте)</c:v>
                </c:pt>
                <c:pt idx="1">
                  <c:v>Недостатність вищих та професійних навчальних закладів</c:v>
                </c:pt>
                <c:pt idx="2">
                  <c:v>Екологічні проблеми</c:v>
                </c:pt>
                <c:pt idx="3">
                  <c:v>Засміченість довкілля</c:v>
                </c:pt>
                <c:pt idx="4">
                  <c:v>Недостатня інформованість про громада за межами області</c:v>
                </c:pt>
                <c:pt idx="5">
                  <c:v>Зношеність інженерних мереж (водопостачання, водовідведення)</c:v>
                </c:pt>
                <c:pt idx="6">
                  <c:v>Недостатня підприємливість мешканців</c:v>
                </c:pt>
                <c:pt idx="7">
                  <c:v>Поширення злочинності, алкоголізму, наркоманії</c:v>
                </c:pt>
                <c:pt idx="8">
                  <c:v>Несприятливі умови для розвитку підприємництва</c:v>
                </c:pt>
                <c:pt idx="9">
                  <c:v>Старіння населення</c:v>
                </c:pt>
                <c:pt idx="10">
                  <c:v>Відсутність зовнішніх інвестицій</c:v>
                </c:pt>
                <c:pt idx="11">
                  <c:v>Відсутність можливості для самореалізації</c:v>
                </c:pt>
                <c:pt idx="12">
                  <c:v>Недостатня громадська ініціативність та активність мешканців</c:v>
                </c:pt>
                <c:pt idx="13">
                  <c:v>Безробіття</c:v>
                </c:pt>
              </c:strCache>
            </c:strRef>
          </c:cat>
          <c:val>
            <c:numRef>
              <c:f>люди1!$C$9:$C$22</c:f>
              <c:numCache>
                <c:formatCode>General</c:formatCode>
                <c:ptCount val="14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11</c:v>
                </c:pt>
                <c:pt idx="4">
                  <c:v>12</c:v>
                </c:pt>
                <c:pt idx="5">
                  <c:v>21</c:v>
                </c:pt>
                <c:pt idx="6">
                  <c:v>24</c:v>
                </c:pt>
                <c:pt idx="7">
                  <c:v>26</c:v>
                </c:pt>
                <c:pt idx="8">
                  <c:v>32</c:v>
                </c:pt>
                <c:pt idx="9">
                  <c:v>32</c:v>
                </c:pt>
                <c:pt idx="10">
                  <c:v>32</c:v>
                </c:pt>
                <c:pt idx="11">
                  <c:v>63</c:v>
                </c:pt>
                <c:pt idx="12">
                  <c:v>80</c:v>
                </c:pt>
                <c:pt idx="13">
                  <c:v>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F5-4C0A-98FC-35FCBAE26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180288"/>
        <c:axId val="203190272"/>
      </c:barChart>
      <c:catAx>
        <c:axId val="2031802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3190272"/>
        <c:crosses val="autoZero"/>
        <c:auto val="1"/>
        <c:lblAlgn val="ctr"/>
        <c:lblOffset val="100"/>
        <c:noMultiLvlLbl val="0"/>
      </c:catAx>
      <c:valAx>
        <c:axId val="2031902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3180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люди1!$B$27:$B$36</c:f>
              <c:strCache>
                <c:ptCount val="10"/>
                <c:pt idx="0">
                  <c:v>Сприяння розвитку промислових підприємств</c:v>
                </c:pt>
                <c:pt idx="1">
                  <c:v>Покращення освітлення громади</c:v>
                </c:pt>
                <c:pt idx="2">
                  <c:v>Підвищення якості водопостачання та водовідведення</c:v>
                </c:pt>
                <c:pt idx="3">
                  <c:v>Використання місцевих природних ресурсів</c:v>
                </c:pt>
                <c:pt idx="4">
                  <c:v>Розвиток туризму</c:v>
                </c:pt>
                <c:pt idx="5">
                  <c:v>Розвиток сфери дозвілля (відпочинку, спорту)</c:v>
                </c:pt>
                <c:pt idx="6">
                  <c:v>Вирішення проблеми безробіття</c:v>
                </c:pt>
                <c:pt idx="7">
                  <c:v>Благоустрій громади</c:v>
                </c:pt>
                <c:pt idx="8">
                  <c:v>Розвиток малого і середнього бізнесу</c:v>
                </c:pt>
                <c:pt idx="9">
                  <c:v>Ремонт доріг</c:v>
                </c:pt>
              </c:strCache>
            </c:strRef>
          </c:cat>
          <c:val>
            <c:numRef>
              <c:f>люди1!$C$27:$C$36</c:f>
              <c:numCache>
                <c:formatCode>General</c:formatCode>
                <c:ptCount val="10"/>
                <c:pt idx="0">
                  <c:v>9</c:v>
                </c:pt>
                <c:pt idx="1">
                  <c:v>14</c:v>
                </c:pt>
                <c:pt idx="2">
                  <c:v>21</c:v>
                </c:pt>
                <c:pt idx="3">
                  <c:v>30</c:v>
                </c:pt>
                <c:pt idx="4">
                  <c:v>49</c:v>
                </c:pt>
                <c:pt idx="5">
                  <c:v>51</c:v>
                </c:pt>
                <c:pt idx="6">
                  <c:v>60</c:v>
                </c:pt>
                <c:pt idx="7">
                  <c:v>62</c:v>
                </c:pt>
                <c:pt idx="8">
                  <c:v>65</c:v>
                </c:pt>
                <c:pt idx="9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6A-4675-969D-65EBFBCF6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240192"/>
        <c:axId val="227250176"/>
      </c:barChart>
      <c:catAx>
        <c:axId val="227240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27250176"/>
        <c:crosses val="autoZero"/>
        <c:auto val="1"/>
        <c:lblAlgn val="ctr"/>
        <c:lblOffset val="100"/>
        <c:noMultiLvlLbl val="0"/>
      </c:catAx>
      <c:valAx>
        <c:axId val="2272501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72401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люди1!$I$38:$I$39</c:f>
              <c:strCache>
                <c:ptCount val="2"/>
                <c:pt idx="0">
                  <c:v>Швидше так</c:v>
                </c:pt>
                <c:pt idx="1">
                  <c:v>Швидше ні</c:v>
                </c:pt>
              </c:strCache>
            </c:strRef>
          </c:cat>
          <c:val>
            <c:numRef>
              <c:f>люди1!$J$38:$J$39</c:f>
              <c:numCache>
                <c:formatCode>General</c:formatCode>
                <c:ptCount val="2"/>
                <c:pt idx="0">
                  <c:v>114</c:v>
                </c:pt>
                <c:pt idx="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ED-4D20-BBE9-910B8A692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люди1!$B$40:$B$47</c:f>
              <c:strCache>
                <c:ptCount val="8"/>
                <c:pt idx="0">
                  <c:v>Географічне положення</c:v>
                </c:pt>
                <c:pt idx="1">
                  <c:v>Корисні копалини на території громади</c:v>
                </c:pt>
                <c:pt idx="2">
                  <c:v>Виробництво та переробка с/г продукції</c:v>
                </c:pt>
                <c:pt idx="3">
                  <c:v>Вільні земельні ділянки для інвестицій</c:v>
                </c:pt>
                <c:pt idx="4">
                  <c:v>Мешканці громади</c:v>
                </c:pt>
                <c:pt idx="5">
                  <c:v>Місцеві підприємства і підприємці</c:v>
                </c:pt>
                <c:pt idx="6">
                  <c:v>Природне середовище</c:v>
                </c:pt>
                <c:pt idx="7">
                  <c:v>Допомога від держави</c:v>
                </c:pt>
              </c:strCache>
            </c:strRef>
          </c:cat>
          <c:val>
            <c:numRef>
              <c:f>люди1!$C$40:$C$47</c:f>
              <c:numCache>
                <c:formatCode>General</c:formatCode>
                <c:ptCount val="8"/>
                <c:pt idx="0">
                  <c:v>11</c:v>
                </c:pt>
                <c:pt idx="1">
                  <c:v>11</c:v>
                </c:pt>
                <c:pt idx="2">
                  <c:v>17</c:v>
                </c:pt>
                <c:pt idx="3">
                  <c:v>19</c:v>
                </c:pt>
                <c:pt idx="4">
                  <c:v>20</c:v>
                </c:pt>
                <c:pt idx="5">
                  <c:v>20</c:v>
                </c:pt>
                <c:pt idx="6">
                  <c:v>23</c:v>
                </c:pt>
                <c:pt idx="7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8E-412C-88E0-DFA8070A2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972224"/>
        <c:axId val="227973760"/>
      </c:barChart>
      <c:catAx>
        <c:axId val="2279722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27973760"/>
        <c:crosses val="autoZero"/>
        <c:auto val="1"/>
        <c:lblAlgn val="ctr"/>
        <c:lblOffset val="100"/>
        <c:noMultiLvlLbl val="0"/>
      </c:catAx>
      <c:valAx>
        <c:axId val="2279737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79722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люди1!$K$42:$K$46</c:f>
              <c:strCache>
                <c:ptCount val="5"/>
                <c:pt idx="0">
                  <c:v>25 -</c:v>
                </c:pt>
                <c:pt idx="1">
                  <c:v>25-40</c:v>
                </c:pt>
                <c:pt idx="2">
                  <c:v>40-50</c:v>
                </c:pt>
                <c:pt idx="3">
                  <c:v>50-60</c:v>
                </c:pt>
                <c:pt idx="4">
                  <c:v>60+</c:v>
                </c:pt>
              </c:strCache>
            </c:strRef>
          </c:cat>
          <c:val>
            <c:numRef>
              <c:f>люди1!$L$42:$L$46</c:f>
              <c:numCache>
                <c:formatCode>General</c:formatCode>
                <c:ptCount val="5"/>
                <c:pt idx="0">
                  <c:v>14</c:v>
                </c:pt>
                <c:pt idx="1">
                  <c:v>51</c:v>
                </c:pt>
                <c:pt idx="2">
                  <c:v>31</c:v>
                </c:pt>
                <c:pt idx="3">
                  <c:v>33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A3-4826-9082-7E758DB2A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люди1!$B$49:$B$55</c:f>
              <c:strCache>
                <c:ptCount val="7"/>
                <c:pt idx="0">
                  <c:v>Підприємець</c:v>
                </c:pt>
                <c:pt idx="1">
                  <c:v>Працівник</c:v>
                </c:pt>
                <c:pt idx="2">
                  <c:v>Службовець</c:v>
                </c:pt>
                <c:pt idx="3">
                  <c:v>Студент</c:v>
                </c:pt>
                <c:pt idx="4">
                  <c:v>Керівник</c:v>
                </c:pt>
                <c:pt idx="5">
                  <c:v>Пенсіонер</c:v>
                </c:pt>
                <c:pt idx="6">
                  <c:v>Безробітний</c:v>
                </c:pt>
              </c:strCache>
            </c:strRef>
          </c:cat>
          <c:val>
            <c:numRef>
              <c:f>люди1!$C$49:$C$55</c:f>
              <c:numCache>
                <c:formatCode>General</c:formatCode>
                <c:ptCount val="7"/>
                <c:pt idx="0">
                  <c:v>6</c:v>
                </c:pt>
                <c:pt idx="1">
                  <c:v>52</c:v>
                </c:pt>
                <c:pt idx="2">
                  <c:v>35</c:v>
                </c:pt>
                <c:pt idx="3">
                  <c:v>13</c:v>
                </c:pt>
                <c:pt idx="4">
                  <c:v>7</c:v>
                </c:pt>
                <c:pt idx="5">
                  <c:v>18</c:v>
                </c:pt>
                <c:pt idx="6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77-4280-8427-42103450C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EE068-0282-4AE8-8D83-85695C996C8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FF9EC-7922-4F85-BF45-5B9E0EDDA2F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45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FF9EC-7922-4F85-BF45-5B9E0EDDA2FA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911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631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751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54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8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57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11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520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86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677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038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172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0C7-DA55-4425-AA4B-DB558F0DC070}" type="datetimeFigureOut">
              <a:rPr lang="uk-UA" smtClean="0"/>
              <a:t>23.07.2021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488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479233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Стратегія розвитку Моршинської територіальної громади до 202</a:t>
            </a:r>
            <a:r>
              <a:rPr lang="en-US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р.</a:t>
            </a:r>
            <a:endParaRPr lang="uk-UA" sz="1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461392" y="1707654"/>
            <a:ext cx="8077200" cy="1371600"/>
          </a:xfrm>
        </p:spPr>
        <p:txBody>
          <a:bodyPr>
            <a:normAutofit fontScale="90000"/>
          </a:bodyPr>
          <a:lstStyle/>
          <a:p>
            <a:r>
              <a:rPr lang="uk-UA" altLang="uk-UA" sz="3600" b="1" dirty="0" smtClean="0"/>
              <a:t>Звіт</a:t>
            </a:r>
            <a:br>
              <a:rPr lang="uk-UA" altLang="uk-UA" sz="3600" b="1" dirty="0" smtClean="0"/>
            </a:br>
            <a:r>
              <a:rPr lang="uk-UA" altLang="uk-UA" sz="3600" b="1" dirty="0" smtClean="0"/>
              <a:t>про результати опитування мешканців Моршинської ТГ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672" y="3613881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м. Моршин,  </a:t>
            </a:r>
            <a:r>
              <a:rPr lang="en-US" dirty="0" smtClean="0"/>
              <a:t>21</a:t>
            </a:r>
            <a:r>
              <a:rPr lang="uk-UA" dirty="0" smtClean="0"/>
              <a:t> липня 2021 р.</a:t>
            </a:r>
            <a:endParaRPr lang="uk-UA" dirty="0"/>
          </a:p>
        </p:txBody>
      </p:sp>
      <p:pic>
        <p:nvPicPr>
          <p:cNvPr id="6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8757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endParaRPr lang="uk-UA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479283"/>
              </p:ext>
            </p:extLst>
          </p:nvPr>
        </p:nvGraphicFramePr>
        <p:xfrm>
          <a:off x="1619672" y="1200150"/>
          <a:ext cx="604867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1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Рід</a:t>
            </a:r>
            <a:r>
              <a:rPr lang="ru-RU" dirty="0" smtClean="0"/>
              <a:t> занять </a:t>
            </a:r>
            <a:r>
              <a:rPr lang="ru-RU" dirty="0" err="1" smtClean="0"/>
              <a:t>респондентів</a:t>
            </a:r>
            <a:endParaRPr lang="uk-UA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236282"/>
              </p:ext>
            </p:extLst>
          </p:nvPr>
        </p:nvGraphicFramePr>
        <p:xfrm>
          <a:off x="1403648" y="1200150"/>
          <a:ext cx="619268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9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 txBox="1">
            <a:spLocks/>
          </p:cNvSpPr>
          <p:nvPr/>
        </p:nvSpPr>
        <p:spPr>
          <a:xfrm>
            <a:off x="325016" y="1635646"/>
            <a:ext cx="83820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altLang="uk-UA" sz="3600" b="1" dirty="0" smtClean="0">
                <a:solidFill>
                  <a:srgbClr val="3F8697"/>
                </a:solidFill>
                <a:latin typeface="Myriad Pro SemiExt"/>
              </a:rPr>
              <a:t>Дякуємо за увагу</a:t>
            </a:r>
            <a:r>
              <a:rPr lang="en-US" altLang="uk-UA" sz="3600" b="1" dirty="0" smtClean="0">
                <a:solidFill>
                  <a:srgbClr val="3F8697"/>
                </a:solidFill>
                <a:latin typeface="Myriad Pro SemiExt"/>
              </a:rPr>
              <a:t>!</a:t>
            </a:r>
            <a:endParaRPr lang="en-US" altLang="uk-UA" sz="3600" b="1" dirty="0">
              <a:solidFill>
                <a:srgbClr val="3F8697"/>
              </a:solidFill>
              <a:latin typeface="Myriad Pro SemiEx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6383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Обласна асоціація місцевих рад "Ради Львівщини" / </a:t>
            </a:r>
            <a:r>
              <a:rPr lang="pl-PL" dirty="0"/>
              <a:t>Association of Local Councils "Council of Lviv </a:t>
            </a:r>
            <a:r>
              <a:rPr lang="pl-PL" dirty="0" smtClean="0"/>
              <a:t>Region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Експерти-консультанти Олександр </a:t>
            </a:r>
            <a:r>
              <a:rPr lang="uk-UA" dirty="0" err="1" smtClean="0"/>
              <a:t>Волошинський</a:t>
            </a:r>
            <a:r>
              <a:rPr lang="uk-UA" dirty="0" smtClean="0"/>
              <a:t>, Петро Мавко</a:t>
            </a:r>
            <a:endParaRPr lang="uk-UA" dirty="0"/>
          </a:p>
        </p:txBody>
      </p:sp>
      <p:pic>
        <p:nvPicPr>
          <p:cNvPr id="9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3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Проведено у травні-червні 2021 року експертами Моршинської ТГ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та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консультантами </a:t>
            </a:r>
            <a:r>
              <a:rPr lang="uk-UA" altLang="uk-UA" sz="2400" dirty="0">
                <a:latin typeface="+mj-lt"/>
              </a:rPr>
              <a:t>АМР «Ради Львівщини</a:t>
            </a:r>
            <a:r>
              <a:rPr lang="uk-UA" altLang="uk-UA" sz="2400" dirty="0" smtClean="0">
                <a:latin typeface="+mj-lt"/>
              </a:rPr>
              <a:t>»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Підготовлено для аналітичного компоненту процесу створення стратегії розвитку Моршинської ТГ</a:t>
            </a:r>
            <a:r>
              <a:rPr lang="en-US" altLang="uk-UA" sz="2400" dirty="0" smtClean="0">
                <a:latin typeface="+mj-lt"/>
              </a:rPr>
              <a:t>;</a:t>
            </a:r>
            <a:endParaRPr lang="uk-UA" altLang="uk-UA" sz="2400" dirty="0" smtClean="0">
              <a:latin typeface="+mj-lt"/>
            </a:endParaRP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158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мешканців ТГ надали відповіді на 7 запитань стандартизованої анкети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Звіт про опитування містить узагальнені результати всіх даних і відповідей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АМР “Ради Львівщини” висловлює вдячність усім мешканцям за їхню готовність взяти участь у проведенні опитування</a:t>
            </a:r>
            <a:r>
              <a:rPr lang="en-US" altLang="uk-UA" sz="2400" dirty="0" smtClean="0">
                <a:latin typeface="+mj-lt"/>
              </a:rPr>
              <a:t>.</a:t>
            </a:r>
          </a:p>
          <a:p>
            <a:endParaRPr lang="uk-UA" dirty="0"/>
          </a:p>
        </p:txBody>
      </p:sp>
      <p:pic>
        <p:nvPicPr>
          <p:cNvPr id="4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98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05958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запропонованих</a:t>
            </a:r>
            <a:r>
              <a:rPr lang="ru-RU" dirty="0"/>
              <a:t> </a:t>
            </a:r>
            <a:r>
              <a:rPr lang="ru-RU" dirty="0" err="1"/>
              <a:t>тверджень</a:t>
            </a:r>
            <a:r>
              <a:rPr lang="ru-RU" dirty="0"/>
              <a:t> Ви б </a:t>
            </a:r>
            <a:r>
              <a:rPr lang="ru-RU" dirty="0" err="1"/>
              <a:t>охарактеризували</a:t>
            </a:r>
            <a:r>
              <a:rPr lang="ru-RU" dirty="0"/>
              <a:t> Вашу громаду</a:t>
            </a:r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228184" y="3867894"/>
            <a:ext cx="1872208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983362"/>
              </p:ext>
            </p:extLst>
          </p:nvPr>
        </p:nvGraphicFramePr>
        <p:xfrm>
          <a:off x="1043608" y="1428914"/>
          <a:ext cx="7776864" cy="371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Прямая соединительная линия 2"/>
          <p:cNvCxnSpPr/>
          <p:nvPr/>
        </p:nvCxnSpPr>
        <p:spPr>
          <a:xfrm>
            <a:off x="6228184" y="4083918"/>
            <a:ext cx="1872208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2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05958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Чи плануєте залишитись тут жити?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359227" y="3507854"/>
            <a:ext cx="1021085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625744"/>
              </p:ext>
            </p:extLst>
          </p:nvPr>
        </p:nvGraphicFramePr>
        <p:xfrm>
          <a:off x="1115616" y="1150967"/>
          <a:ext cx="6336704" cy="4041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1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7" y="1059582"/>
            <a:ext cx="783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Як би Ви оцінили рівень нинішніх показників стану громади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1635646"/>
            <a:ext cx="172819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5536" y="1923678"/>
            <a:ext cx="151216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892168"/>
              </p:ext>
            </p:extLst>
          </p:nvPr>
        </p:nvGraphicFramePr>
        <p:xfrm>
          <a:off x="167324" y="1292998"/>
          <a:ext cx="8928992" cy="379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4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Що</a:t>
            </a:r>
            <a:r>
              <a:rPr lang="ru-RU" dirty="0"/>
              <a:t>, на Вашу думку, </a:t>
            </a:r>
            <a:r>
              <a:rPr lang="ru-RU" dirty="0" err="1"/>
              <a:t>заважає</a:t>
            </a:r>
            <a:r>
              <a:rPr lang="ru-RU" dirty="0"/>
              <a:t> </a:t>
            </a:r>
            <a:r>
              <a:rPr lang="ru-RU" dirty="0" err="1"/>
              <a:t>розвиткові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endParaRPr lang="uk-UA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538850"/>
              </p:ext>
            </p:extLst>
          </p:nvPr>
        </p:nvGraphicFramePr>
        <p:xfrm>
          <a:off x="395536" y="1200150"/>
          <a:ext cx="8136904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83568" y="1779662"/>
            <a:ext cx="338437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63688" y="2067694"/>
            <a:ext cx="230425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1880" y="1563638"/>
            <a:ext cx="576064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1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80364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Три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 (пункт 5)</a:t>
            </a:r>
            <a:endParaRPr lang="uk-UA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217932"/>
              </p:ext>
            </p:extLst>
          </p:nvPr>
        </p:nvGraphicFramePr>
        <p:xfrm>
          <a:off x="683568" y="1172974"/>
          <a:ext cx="8064896" cy="3565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7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1556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вірите</a:t>
            </a:r>
            <a:r>
              <a:rPr lang="ru-RU" dirty="0"/>
              <a:t> Ви у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вказаних</a:t>
            </a:r>
            <a:r>
              <a:rPr lang="ru-RU" dirty="0"/>
              <a:t> в </a:t>
            </a:r>
            <a:r>
              <a:rPr lang="ru-RU" dirty="0" err="1"/>
              <a:t>пункті</a:t>
            </a:r>
            <a:r>
              <a:rPr lang="ru-RU" dirty="0"/>
              <a:t> 5</a:t>
            </a:r>
            <a:endParaRPr lang="uk-UA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516216" y="3219822"/>
            <a:ext cx="720080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827425"/>
              </p:ext>
            </p:extLst>
          </p:nvPr>
        </p:nvGraphicFramePr>
        <p:xfrm>
          <a:off x="1511659" y="1200150"/>
          <a:ext cx="5868653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8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8757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Яким є, на Вашу думку, основний ресурс громади для подальшого розвитку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322353"/>
              </p:ext>
            </p:extLst>
          </p:nvPr>
        </p:nvGraphicFramePr>
        <p:xfrm>
          <a:off x="899592" y="1200150"/>
          <a:ext cx="7128792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907704" y="1707654"/>
            <a:ext cx="1296144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4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193</Words>
  <Application>Microsoft Office PowerPoint</Application>
  <PresentationFormat>Екран (16:9)</PresentationFormat>
  <Paragraphs>22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Тема Office</vt:lpstr>
      <vt:lpstr>Звіт про результати опитування мешканців Моршинської ТГ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результати опитування представників бізнесу Червоноградської ТГ</dc:title>
  <dc:creator>my compuer</dc:creator>
  <cp:lastModifiedBy>HP</cp:lastModifiedBy>
  <cp:revision>30</cp:revision>
  <dcterms:created xsi:type="dcterms:W3CDTF">2021-06-23T12:31:09Z</dcterms:created>
  <dcterms:modified xsi:type="dcterms:W3CDTF">2021-07-23T11:17:39Z</dcterms:modified>
</cp:coreProperties>
</file>