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3" r:id="rId26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58;&#1043;\&#1076;&#1072;&#1085;&#1110;%20&#1087;&#1086;%20&#1054;&#1058;&#1043;%202021\&#1052;&#1086;&#1088;&#1096;&#1080;&#1085;&#1089;&#1100;&#1082;&#1072;%20&#1075;&#1088;&#1086;&#1084;&#1072;&#1076;&#1072;\&#1088;&#1077;&#1079;&#1091;&#1083;&#1100;&#1090;&#1072;&#1090;&#1080;%20&#1086;&#1087;&#1080;&#1090;&#1091;&#1074;&#1072;&#1085;&#1085;&#1103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&#1088;&#1077;&#1079;&#1091;&#1083;&#1100;&#1090;&#1072;&#1090;&#1080;%20&#1086;&#1087;&#1080;&#1090;&#1091;&#1074;&#1072;&#1085;&#1085;&#1103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&#1088;&#1077;&#1079;&#1091;&#1083;&#1100;&#1090;&#1072;&#1090;&#1080;%20&#1086;&#1087;&#1080;&#1090;&#1091;&#1074;&#1072;&#1085;&#1085;&#1103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&#1088;&#1077;&#1079;&#1091;&#1083;&#1100;&#1090;&#1072;&#1090;&#1080;%20&#1086;&#1087;&#1080;&#1090;&#1091;&#1074;&#1072;&#1085;&#1085;&#1103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wnloads\&#1088;&#1077;&#1079;&#1091;&#1083;&#1100;&#1090;&#1072;&#1090;&#1080;%20&#1086;&#1087;&#1080;&#1090;&#1091;&#1074;&#1072;&#1085;&#1085;&#1103;%20(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wnloads\&#1088;&#1077;&#1079;&#1091;&#1083;&#1100;&#1090;&#1072;&#1090;&#1080;%20&#1086;&#1087;&#1080;&#1090;&#1091;&#1074;&#1072;&#1085;&#1085;&#1103;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Sheet1!$B$2:$B$6</c:f>
              <c:strCache>
                <c:ptCount val="5"/>
                <c:pt idx="0">
                  <c:v>після 2014</c:v>
                </c:pt>
                <c:pt idx="1">
                  <c:v>2010-2014</c:v>
                </c:pt>
                <c:pt idx="2">
                  <c:v>2005-2010</c:v>
                </c:pt>
                <c:pt idx="3">
                  <c:v>до 2005</c:v>
                </c:pt>
                <c:pt idx="4">
                  <c:v>до 1990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2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4E-4AB9-87B1-F31C2C5AB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453193350831145E-2"/>
          <c:y val="0.10416666666666667"/>
          <c:w val="0.70767825896762904"/>
          <c:h val="0.8842592592592593"/>
        </c:manualLayout>
      </c:layout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'Опитування бізнесу'!$AG$65:$AG$67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Можливо, у майбутньому</c:v>
                </c:pt>
              </c:strCache>
            </c:strRef>
          </c:cat>
          <c:val>
            <c:numRef>
              <c:f>'Опитування бізнесу'!$AH$65:$AH$67</c:f>
              <c:numCache>
                <c:formatCode>General</c:formatCode>
                <c:ptCount val="3"/>
                <c:pt idx="0">
                  <c:v>2</c:v>
                </c:pt>
                <c:pt idx="1">
                  <c:v>11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536242344706908"/>
          <c:y val="0.29051509186351704"/>
          <c:w val="0.20630424321959756"/>
          <c:h val="0.418969816272965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Sheet1!$J$36:$J$37</c:f>
              <c:strCache>
                <c:ptCount val="2"/>
                <c:pt idx="0">
                  <c:v>так </c:v>
                </c:pt>
                <c:pt idx="1">
                  <c:v>ні</c:v>
                </c:pt>
              </c:strCache>
            </c:strRef>
          </c:cat>
          <c:val>
            <c:numRef>
              <c:f>Sheet1!$K$36:$K$37</c:f>
              <c:numCache>
                <c:formatCode>General</c:formatCode>
                <c:ptCount val="2"/>
                <c:pt idx="0">
                  <c:v>4</c:v>
                </c:pt>
                <c:pt idx="1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EE-431C-98AB-D647BE561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'Опитування бізнесу'!$AH$71</c:f>
              <c:strCache>
                <c:ptCount val="1"/>
                <c:pt idx="0">
                  <c:v>так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бізнесу'!$AG$72:$AG$74</c:f>
              <c:strCache>
                <c:ptCount val="3"/>
                <c:pt idx="0">
                  <c:v>Розширення у громаді</c:v>
                </c:pt>
                <c:pt idx="1">
                  <c:v>Розширення в інших населених пунктах громади</c:v>
                </c:pt>
                <c:pt idx="2">
                  <c:v>Перенести бізнес в іншу громаду</c:v>
                </c:pt>
              </c:strCache>
            </c:strRef>
          </c:cat>
          <c:val>
            <c:numRef>
              <c:f>'Опитування бізнесу'!$AH$72:$AH$74</c:f>
              <c:numCache>
                <c:formatCode>General</c:formatCode>
                <c:ptCount val="3"/>
                <c:pt idx="0">
                  <c:v>12</c:v>
                </c:pt>
                <c:pt idx="1">
                  <c:v>2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C5-4979-8779-7698043FB3AE}"/>
            </c:ext>
          </c:extLst>
        </c:ser>
        <c:ser>
          <c:idx val="1"/>
          <c:order val="1"/>
          <c:tx>
            <c:strRef>
              <c:f>'Опитування бізнесу'!$AI$71</c:f>
              <c:strCache>
                <c:ptCount val="1"/>
                <c:pt idx="0">
                  <c:v>можливо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бізнесу'!$AG$72:$AG$74</c:f>
              <c:strCache>
                <c:ptCount val="3"/>
                <c:pt idx="0">
                  <c:v>Розширення у громаді</c:v>
                </c:pt>
                <c:pt idx="1">
                  <c:v>Розширення в інших населених пунктах громади</c:v>
                </c:pt>
                <c:pt idx="2">
                  <c:v>Перенести бізнес в іншу громаду</c:v>
                </c:pt>
              </c:strCache>
            </c:strRef>
          </c:cat>
          <c:val>
            <c:numRef>
              <c:f>'Опитування бізнесу'!$AI$72:$AI$74</c:f>
              <c:numCache>
                <c:formatCode>General</c:formatCode>
                <c:ptCount val="3"/>
                <c:pt idx="0">
                  <c:v>22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C5-4979-8779-7698043FB3AE}"/>
            </c:ext>
          </c:extLst>
        </c:ser>
        <c:ser>
          <c:idx val="2"/>
          <c:order val="2"/>
          <c:tx>
            <c:strRef>
              <c:f>'Опитування бізнесу'!$AJ$71</c:f>
              <c:strCache>
                <c:ptCount val="1"/>
                <c:pt idx="0">
                  <c:v>ні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бізнесу'!$AG$72:$AG$74</c:f>
              <c:strCache>
                <c:ptCount val="3"/>
                <c:pt idx="0">
                  <c:v>Розширення у громаді</c:v>
                </c:pt>
                <c:pt idx="1">
                  <c:v>Розширення в інших населених пунктах громади</c:v>
                </c:pt>
                <c:pt idx="2">
                  <c:v>Перенести бізнес в іншу громаду</c:v>
                </c:pt>
              </c:strCache>
            </c:strRef>
          </c:cat>
          <c:val>
            <c:numRef>
              <c:f>'Опитування бізнесу'!$AJ$72:$AJ$74</c:f>
              <c:numCache>
                <c:formatCode>General</c:formatCode>
                <c:ptCount val="3"/>
                <c:pt idx="0">
                  <c:v>14</c:v>
                </c:pt>
                <c:pt idx="1">
                  <c:v>35</c:v>
                </c:pt>
                <c:pt idx="2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C5-4979-8779-7698043FB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395200"/>
        <c:axId val="133396736"/>
      </c:barChart>
      <c:catAx>
        <c:axId val="1333952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3396736"/>
        <c:crosses val="autoZero"/>
        <c:auto val="1"/>
        <c:lblAlgn val="ctr"/>
        <c:lblOffset val="100"/>
        <c:noMultiLvlLbl val="0"/>
      </c:catAx>
      <c:valAx>
        <c:axId val="1333967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3395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Sheet1!$B$50:$B$56</c:f>
              <c:strCache>
                <c:ptCount val="7"/>
                <c:pt idx="0">
                  <c:v>Відсутність очисних споруд і можливості їх облаштування</c:v>
                </c:pt>
                <c:pt idx="1">
                  <c:v>Громадський опір розвитку підприємства</c:v>
                </c:pt>
                <c:pt idx="2">
                  <c:v>Відсутність землі для розширення</c:v>
                </c:pt>
                <c:pt idx="3">
                  <c:v>Не має можливості розширити виробничі приміщення</c:v>
                </c:pt>
                <c:pt idx="4">
                  <c:v>Надмірний тиск з боку контролюючих органів</c:v>
                </c:pt>
                <c:pt idx="5">
                  <c:v>Зміна ринкової кон’юнктури</c:v>
                </c:pt>
                <c:pt idx="6">
                  <c:v>Надмірна вартість оренди комунального майна/землі</c:v>
                </c:pt>
              </c:strCache>
            </c:strRef>
          </c:cat>
          <c:val>
            <c:numRef>
              <c:f>Sheet1!$C$50:$C$56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95-483D-8E40-4F2249D12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01312"/>
        <c:axId val="133502848"/>
      </c:barChart>
      <c:catAx>
        <c:axId val="1335013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3502848"/>
        <c:crosses val="autoZero"/>
        <c:auto val="1"/>
        <c:lblAlgn val="ctr"/>
        <c:lblOffset val="100"/>
        <c:noMultiLvlLbl val="0"/>
      </c:catAx>
      <c:valAx>
        <c:axId val="1335028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3501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297440944881892"/>
          <c:y val="1.9076261928098949E-2"/>
          <c:w val="0.48627559055118108"/>
          <c:h val="0.83409601904509989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'Опитування бізнесу'!$AM$68:$AM$78</c:f>
              <c:strCache>
                <c:ptCount val="11"/>
                <c:pt idx="0">
                  <c:v>Недостатня інформованість про громаду за її межами</c:v>
                </c:pt>
                <c:pt idx="1">
                  <c:v>Поширення злочинності, алкоголізму, наркоманії</c:v>
                </c:pt>
                <c:pt idx="2">
                  <c:v>Низька якість (відсутність) доріг між населеними пунктами в громаді</c:v>
                </c:pt>
                <c:pt idx="3">
                  <c:v>Зношеність інженерних мереж (водопостачання, водовідведення)</c:v>
                </c:pt>
                <c:pt idx="4">
                  <c:v>Значна частка населення старшого працездатного віку</c:v>
                </c:pt>
                <c:pt idx="5">
                  <c:v>Несприятливі умови для розвитку підприємництва</c:v>
                </c:pt>
                <c:pt idx="6">
                  <c:v>Відсутність внутрішніх інвестицій</c:v>
                </c:pt>
                <c:pt idx="7">
                  <c:v>Недостатня підприємливість мешканців громади</c:v>
                </c:pt>
                <c:pt idx="8">
                  <c:v>Відсутність зовнішніх інвестицій</c:v>
                </c:pt>
                <c:pt idx="9">
                  <c:v>Недостатня громадська активність</c:v>
                </c:pt>
                <c:pt idx="10">
                  <c:v>Безробіття</c:v>
                </c:pt>
              </c:strCache>
            </c:strRef>
          </c:cat>
          <c:val>
            <c:numRef>
              <c:f>'Опитування бізнесу'!$AN$68:$AN$78</c:f>
              <c:numCache>
                <c:formatCode>General</c:formatCode>
                <c:ptCount val="11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36000"/>
        <c:axId val="133545984"/>
      </c:barChart>
      <c:catAx>
        <c:axId val="133536000"/>
        <c:scaling>
          <c:orientation val="minMax"/>
        </c:scaling>
        <c:delete val="0"/>
        <c:axPos val="l"/>
        <c:majorTickMark val="out"/>
        <c:minorTickMark val="none"/>
        <c:tickLblPos val="nextTo"/>
        <c:crossAx val="133545984"/>
        <c:crosses val="autoZero"/>
        <c:auto val="1"/>
        <c:lblAlgn val="ctr"/>
        <c:lblOffset val="100"/>
        <c:noMultiLvlLbl val="0"/>
      </c:catAx>
      <c:valAx>
        <c:axId val="133545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3536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'Опитування бізнесу'!$CE$90:$CE$104</c:f>
              <c:strCache>
                <c:ptCount val="15"/>
                <c:pt idx="0">
                  <c:v>Зменшення рівня безробіття</c:v>
                </c:pt>
                <c:pt idx="1">
                  <c:v>Розвиток туризму</c:v>
                </c:pt>
                <c:pt idx="2">
                  <c:v>Розвиток малого і середнього бізнесу</c:v>
                </c:pt>
                <c:pt idx="3">
                  <c:v>Ремонт доріг між поселеннями громади</c:v>
                </c:pt>
                <c:pt idx="4">
                  <c:v>Використання місцевих природних ресурсів</c:v>
                </c:pt>
                <c:pt idx="5">
                  <c:v>Підтримка фермерства</c:v>
                </c:pt>
                <c:pt idx="6">
                  <c:v>Розвиток сфери дозвілля (відпочинку, спорту)</c:v>
                </c:pt>
                <c:pt idx="7">
                  <c:v>Покращення водовідведення</c:v>
                </c:pt>
                <c:pt idx="8">
                  <c:v>Ремонт вулиць</c:v>
                </c:pt>
                <c:pt idx="9">
                  <c:v>Підтримка кооперативного руху</c:v>
                </c:pt>
                <c:pt idx="10">
                  <c:v>Благоустрій населених пунктів громади</c:v>
                </c:pt>
                <c:pt idx="11">
                  <c:v>Сприяння розвитку промислових підприємств</c:v>
                </c:pt>
                <c:pt idx="12">
                  <c:v>Підтримка агрохолдингів</c:v>
                </c:pt>
                <c:pt idx="13">
                  <c:v>Покращення освітлення населених пунктів громади</c:v>
                </c:pt>
                <c:pt idx="14">
                  <c:v>Покращення водопостачання</c:v>
                </c:pt>
              </c:strCache>
            </c:strRef>
          </c:cat>
          <c:val>
            <c:numRef>
              <c:f>'Опитування бізнесу'!$CF$90:$CF$104</c:f>
              <c:numCache>
                <c:formatCode>0.0</c:formatCode>
                <c:ptCount val="15"/>
                <c:pt idx="0">
                  <c:v>3</c:v>
                </c:pt>
                <c:pt idx="1">
                  <c:v>3.7</c:v>
                </c:pt>
                <c:pt idx="2">
                  <c:v>3.7</c:v>
                </c:pt>
                <c:pt idx="3">
                  <c:v>4.7</c:v>
                </c:pt>
                <c:pt idx="4">
                  <c:v>5.0999999999999996</c:v>
                </c:pt>
                <c:pt idx="5">
                  <c:v>5.2</c:v>
                </c:pt>
                <c:pt idx="6">
                  <c:v>5.3</c:v>
                </c:pt>
                <c:pt idx="7">
                  <c:v>6.1</c:v>
                </c:pt>
                <c:pt idx="8">
                  <c:v>6.3</c:v>
                </c:pt>
                <c:pt idx="9">
                  <c:v>6.6</c:v>
                </c:pt>
                <c:pt idx="10">
                  <c:v>7.1</c:v>
                </c:pt>
                <c:pt idx="11">
                  <c:v>7.7</c:v>
                </c:pt>
                <c:pt idx="12">
                  <c:v>9</c:v>
                </c:pt>
                <c:pt idx="13">
                  <c:v>9.3000000000000007</c:v>
                </c:pt>
                <c:pt idx="14">
                  <c:v>9.8000000000000007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25728"/>
        <c:axId val="135227264"/>
      </c:barChart>
      <c:catAx>
        <c:axId val="135225728"/>
        <c:scaling>
          <c:orientation val="minMax"/>
        </c:scaling>
        <c:delete val="0"/>
        <c:axPos val="l"/>
        <c:majorTickMark val="out"/>
        <c:minorTickMark val="none"/>
        <c:tickLblPos val="nextTo"/>
        <c:crossAx val="135227264"/>
        <c:crosses val="autoZero"/>
        <c:auto val="1"/>
        <c:lblAlgn val="ctr"/>
        <c:lblOffset val="100"/>
        <c:noMultiLvlLbl val="0"/>
      </c:catAx>
      <c:valAx>
        <c:axId val="135227264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35225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Sheet1!$J$49:$J$50</c:f>
              <c:strCache>
                <c:ptCount val="2"/>
                <c:pt idx="0">
                  <c:v>Швидше так</c:v>
                </c:pt>
                <c:pt idx="1">
                  <c:v>Швидше ні</c:v>
                </c:pt>
              </c:strCache>
            </c:strRef>
          </c:cat>
          <c:val>
            <c:numRef>
              <c:f>Sheet1!$K$49:$K$50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8A-43D9-8C16-CD7091DFC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'Опитування бізнесу'!$CE$73:$CE$84</c:f>
              <c:strCache>
                <c:ptCount val="12"/>
                <c:pt idx="0">
                  <c:v>Виробництво будматеріалів</c:v>
                </c:pt>
                <c:pt idx="1">
                  <c:v>Консультаційні та інші інтелектуальні послуги</c:v>
                </c:pt>
                <c:pt idx="2">
                  <c:v>Машинобудування</c:v>
                </c:pt>
                <c:pt idx="3">
                  <c:v>Інше</c:v>
                </c:pt>
                <c:pt idx="4">
                  <c:v>Легка промисловість</c:v>
                </c:pt>
                <c:pt idx="5">
                  <c:v>Сільське господарство/ягідництво</c:v>
                </c:pt>
                <c:pt idx="6">
                  <c:v>Логістика</c:v>
                </c:pt>
                <c:pt idx="7">
                  <c:v>Харчова промисловість</c:v>
                </c:pt>
                <c:pt idx="8">
                  <c:v>Переробка с/господарської продукції</c:v>
                </c:pt>
                <c:pt idx="9">
                  <c:v>Сільське господарство/рослинництво</c:v>
                </c:pt>
                <c:pt idx="10">
                  <c:v>Туристичні послуги</c:v>
                </c:pt>
                <c:pt idx="11">
                  <c:v>Сільське господарство/тваринництво</c:v>
                </c:pt>
              </c:strCache>
            </c:strRef>
          </c:cat>
          <c:val>
            <c:numRef>
              <c:f>'Опитування бізнесу'!$CF$73:$CF$84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7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96896"/>
        <c:axId val="135298432"/>
      </c:barChart>
      <c:catAx>
        <c:axId val="135296896"/>
        <c:scaling>
          <c:orientation val="minMax"/>
        </c:scaling>
        <c:delete val="0"/>
        <c:axPos val="l"/>
        <c:majorTickMark val="out"/>
        <c:minorTickMark val="none"/>
        <c:tickLblPos val="nextTo"/>
        <c:crossAx val="135298432"/>
        <c:crosses val="autoZero"/>
        <c:auto val="1"/>
        <c:lblAlgn val="ctr"/>
        <c:lblOffset val="100"/>
        <c:noMultiLvlLbl val="0"/>
      </c:catAx>
      <c:valAx>
        <c:axId val="135298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5296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Sheet2!$C$30</c:f>
              <c:strCache>
                <c:ptCount val="1"/>
                <c:pt idx="0">
                  <c:v>Задовільна співпраця</c:v>
                </c:pt>
              </c:strCache>
            </c:strRef>
          </c:tx>
          <c:invertIfNegative val="0"/>
          <c:cat>
            <c:strRef>
              <c:f>Sheet2!$B$31:$B$43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 Управління поліції</c:v>
                </c:pt>
                <c:pt idx="5">
                  <c:v>Обласна влада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Sheet2!$C$31:$C$43</c:f>
              <c:numCache>
                <c:formatCode>General</c:formatCode>
                <c:ptCount val="13"/>
                <c:pt idx="0">
                  <c:v>18</c:v>
                </c:pt>
                <c:pt idx="1">
                  <c:v>15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7</c:v>
                </c:pt>
                <c:pt idx="6">
                  <c:v>9</c:v>
                </c:pt>
                <c:pt idx="7">
                  <c:v>11</c:v>
                </c:pt>
                <c:pt idx="8">
                  <c:v>7</c:v>
                </c:pt>
                <c:pt idx="9">
                  <c:v>7</c:v>
                </c:pt>
                <c:pt idx="10">
                  <c:v>11</c:v>
                </c:pt>
                <c:pt idx="11">
                  <c:v>8</c:v>
                </c:pt>
                <c:pt idx="1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07-4528-8BCD-1AF7900F9F3D}"/>
            </c:ext>
          </c:extLst>
        </c:ser>
        <c:ser>
          <c:idx val="1"/>
          <c:order val="1"/>
          <c:tx>
            <c:strRef>
              <c:f>Sheet2!$D$30</c:f>
              <c:strCache>
                <c:ptCount val="1"/>
                <c:pt idx="0">
                  <c:v>Частково задовільна</c:v>
                </c:pt>
              </c:strCache>
            </c:strRef>
          </c:tx>
          <c:invertIfNegative val="0"/>
          <c:cat>
            <c:strRef>
              <c:f>Sheet2!$B$31:$B$43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 Управління поліції</c:v>
                </c:pt>
                <c:pt idx="5">
                  <c:v>Обласна влада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Sheet2!$D$31:$D$43</c:f>
              <c:numCache>
                <c:formatCode>General</c:formatCode>
                <c:ptCount val="13"/>
                <c:pt idx="0">
                  <c:v>6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4</c:v>
                </c:pt>
                <c:pt idx="9">
                  <c:v>5</c:v>
                </c:pt>
                <c:pt idx="10">
                  <c:v>2</c:v>
                </c:pt>
                <c:pt idx="11">
                  <c:v>5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07-4528-8BCD-1AF7900F9F3D}"/>
            </c:ext>
          </c:extLst>
        </c:ser>
        <c:ser>
          <c:idx val="2"/>
          <c:order val="2"/>
          <c:tx>
            <c:strRef>
              <c:f>Sheet2!$E$30</c:f>
              <c:strCache>
                <c:ptCount val="1"/>
                <c:pt idx="0">
                  <c:v>Незадовільна</c:v>
                </c:pt>
              </c:strCache>
            </c:strRef>
          </c:tx>
          <c:invertIfNegative val="0"/>
          <c:cat>
            <c:strRef>
              <c:f>Sheet2!$B$31:$B$43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 Управління поліції</c:v>
                </c:pt>
                <c:pt idx="5">
                  <c:v>Обласна влада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Sheet2!$E$31:$E$43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807-4528-8BCD-1AF7900F9F3D}"/>
            </c:ext>
          </c:extLst>
        </c:ser>
        <c:ser>
          <c:idx val="3"/>
          <c:order val="3"/>
          <c:tx>
            <c:strRef>
              <c:f>Sheet2!$F$30</c:f>
              <c:strCache>
                <c:ptCount val="1"/>
                <c:pt idx="0">
                  <c:v>Не було контактів</c:v>
                </c:pt>
              </c:strCache>
            </c:strRef>
          </c:tx>
          <c:invertIfNegative val="0"/>
          <c:cat>
            <c:strRef>
              <c:f>Sheet2!$B$31:$B$43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 Управління поліції</c:v>
                </c:pt>
                <c:pt idx="5">
                  <c:v>Обласна влада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Sheet2!$F$31:$F$43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807-4528-8BCD-1AF7900F9F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627520"/>
        <c:axId val="135629056"/>
      </c:barChart>
      <c:catAx>
        <c:axId val="1356275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5629056"/>
        <c:crosses val="autoZero"/>
        <c:auto val="1"/>
        <c:lblAlgn val="ctr"/>
        <c:lblOffset val="100"/>
        <c:noMultiLvlLbl val="0"/>
      </c:catAx>
      <c:valAx>
        <c:axId val="1356290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5627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786291803111042"/>
          <c:y val="6.5118608325947347E-2"/>
          <c:w val="0.50508673101818691"/>
          <c:h val="0.6139754499303606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'Опитування бізнесу'!$DD$60</c:f>
              <c:strCache>
                <c:ptCount val="1"/>
                <c:pt idx="0">
                  <c:v>оцінка 1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бізнесу'!$DE$59:$DJ$59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для бізнесу</c:v>
                </c:pt>
              </c:strCache>
            </c:strRef>
          </c:cat>
          <c:val>
            <c:numRef>
              <c:f>'Опитування бізнесу'!$DE$60:$DJ$60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2F-457B-9911-B34B13CE5725}"/>
            </c:ext>
          </c:extLst>
        </c:ser>
        <c:ser>
          <c:idx val="1"/>
          <c:order val="1"/>
          <c:tx>
            <c:strRef>
              <c:f>'Опитування бізнесу'!$DD$61</c:f>
              <c:strCache>
                <c:ptCount val="1"/>
                <c:pt idx="0">
                  <c:v>оцінка 2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'Опитування бізнесу'!$DE$59:$DJ$59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для бізнесу</c:v>
                </c:pt>
              </c:strCache>
            </c:strRef>
          </c:cat>
          <c:val>
            <c:numRef>
              <c:f>'Опитування бізнесу'!$DE$61:$DJ$61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2F-457B-9911-B34B13CE5725}"/>
            </c:ext>
          </c:extLst>
        </c:ser>
        <c:ser>
          <c:idx val="2"/>
          <c:order val="2"/>
          <c:tx>
            <c:strRef>
              <c:f>'Опитування бізнесу'!$DD$62</c:f>
              <c:strCache>
                <c:ptCount val="1"/>
                <c:pt idx="0">
                  <c:v>оцінка 3</c:v>
                </c:pt>
              </c:strCache>
            </c:strRef>
          </c:tx>
          <c:spPr>
            <a:solidFill>
              <a:srgbClr val="33CC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бізнесу'!$DE$59:$DJ$59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для бізнесу</c:v>
                </c:pt>
              </c:strCache>
            </c:strRef>
          </c:cat>
          <c:val>
            <c:numRef>
              <c:f>'Опитування бізнесу'!$DE$62:$DJ$62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B2F-457B-9911-B34B13CE5725}"/>
            </c:ext>
          </c:extLst>
        </c:ser>
        <c:ser>
          <c:idx val="3"/>
          <c:order val="3"/>
          <c:tx>
            <c:strRef>
              <c:f>'Опитування бізнесу'!$DD$63</c:f>
              <c:strCache>
                <c:ptCount val="1"/>
                <c:pt idx="0">
                  <c:v>оцінка 4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бізнесу'!$DE$59:$DJ$59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для бізнесу</c:v>
                </c:pt>
              </c:strCache>
            </c:strRef>
          </c:cat>
          <c:val>
            <c:numRef>
              <c:f>'Опитування бізнесу'!$DE$63:$DJ$63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B2F-457B-9911-B34B13CE5725}"/>
            </c:ext>
          </c:extLst>
        </c:ser>
        <c:ser>
          <c:idx val="4"/>
          <c:order val="4"/>
          <c:tx>
            <c:strRef>
              <c:f>'Опитування бізнесу'!$DD$64</c:f>
              <c:strCache>
                <c:ptCount val="1"/>
                <c:pt idx="0">
                  <c:v>оцінка 5</c:v>
                </c:pt>
              </c:strCache>
            </c:strRef>
          </c:tx>
          <c:spPr>
            <a:solidFill>
              <a:srgbClr val="00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'Опитування бізнесу'!$DE$59:$DJ$59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для бізнесу</c:v>
                </c:pt>
              </c:strCache>
            </c:strRef>
          </c:cat>
          <c:val>
            <c:numRef>
              <c:f>'Опитування бізнесу'!$DE$64:$DJ$64</c:f>
              <c:numCache>
                <c:formatCode>General</c:formatCode>
                <c:ptCount val="4"/>
                <c:pt idx="0">
                  <c:v>16</c:v>
                </c:pt>
                <c:pt idx="1">
                  <c:v>9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B2F-457B-9911-B34B13CE5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785472"/>
        <c:axId val="135332608"/>
      </c:barChart>
      <c:catAx>
        <c:axId val="135785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1353326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353326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135785472"/>
        <c:crossesAt val="1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199230167223012"/>
          <c:y val="0.84189074040163581"/>
          <c:w val="0.69576208653431504"/>
          <c:h val="0.1023289995727277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333333333333333E-2"/>
          <c:y val="4.6296296296296294E-2"/>
          <c:w val="0.6178624234470691"/>
          <c:h val="0.89814814814814814"/>
        </c:manualLayout>
      </c:layout>
      <c:pie3DChart>
        <c:varyColors val="1"/>
        <c:ser>
          <c:idx val="0"/>
          <c:order val="0"/>
          <c:explosion val="26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'[результати опитування (1).xls]Опитування бізнесу'!$B$60:$B$64</c:f>
              <c:strCache>
                <c:ptCount val="5"/>
                <c:pt idx="0">
                  <c:v>Держава</c:v>
                </c:pt>
                <c:pt idx="1">
                  <c:v>Громада</c:v>
                </c:pt>
                <c:pt idx="2">
                  <c:v>Фіз.особи (в т.ч. ФОП)</c:v>
                </c:pt>
                <c:pt idx="3">
                  <c:v>Українські юр.особи</c:v>
                </c:pt>
                <c:pt idx="4">
                  <c:v>Іноземні суб’єкти</c:v>
                </c:pt>
              </c:strCache>
            </c:strRef>
          </c:cat>
          <c:val>
            <c:numRef>
              <c:f>'[результати опитування (1).xls]Опитування бізнесу'!$C$60:$C$64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'[результати опитування (1).xls]Опитування бізнесу'!$B$67:$B$77</c:f>
              <c:strCache>
                <c:ptCount val="11"/>
                <c:pt idx="0">
                  <c:v>Виробництво промислової продукції</c:v>
                </c:pt>
                <c:pt idx="1">
                  <c:v>Виробництво – харчова промисловість</c:v>
                </c:pt>
                <c:pt idx="2">
                  <c:v>Виробництво/переробка с/г продукції</c:v>
                </c:pt>
                <c:pt idx="3">
                  <c:v>Будівництво та ремонт будівель і споруд</c:v>
                </c:pt>
                <c:pt idx="4">
                  <c:v>Оптова торгівля промисловою продукцією</c:v>
                </c:pt>
                <c:pt idx="5">
                  <c:v>Оптова торгівля харчовими продуктами</c:v>
                </c:pt>
                <c:pt idx="6">
                  <c:v>Роздрібна торгівля</c:v>
                </c:pt>
                <c:pt idx="7">
                  <c:v>Електро, водо, тепло постачання</c:v>
                </c:pt>
                <c:pt idx="8">
                  <c:v>Перевезення</c:v>
                </c:pt>
                <c:pt idx="9">
                  <c:v>Юридичні, консультаційні послуги</c:v>
                </c:pt>
                <c:pt idx="10">
                  <c:v>Інші послуги</c:v>
                </c:pt>
              </c:strCache>
            </c:strRef>
          </c:cat>
          <c:val>
            <c:numRef>
              <c:f>'[результати опитування (1).xls]Опитування бізнесу'!$C$67:$C$77</c:f>
              <c:numCache>
                <c:formatCode>General</c:formatCode>
                <c:ptCount val="11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44416"/>
        <c:axId val="134845952"/>
      </c:barChart>
      <c:catAx>
        <c:axId val="134844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34845952"/>
        <c:crosses val="autoZero"/>
        <c:auto val="1"/>
        <c:lblAlgn val="ctr"/>
        <c:lblOffset val="100"/>
        <c:noMultiLvlLbl val="0"/>
      </c:catAx>
      <c:valAx>
        <c:axId val="1348459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4844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Sheet1!$B$31:$B$34</c:f>
              <c:strCache>
                <c:ptCount val="4"/>
                <c:pt idx="0">
                  <c:v>У межах району</c:v>
                </c:pt>
                <c:pt idx="1">
                  <c:v>У межах області</c:v>
                </c:pt>
                <c:pt idx="2">
                  <c:v>У межах України</c:v>
                </c:pt>
                <c:pt idx="3">
                  <c:v>За межами України</c:v>
                </c:pt>
              </c:strCache>
            </c:strRef>
          </c:cat>
          <c:val>
            <c:numRef>
              <c:f>Sheet1!$C$31:$C$34</c:f>
              <c:numCache>
                <c:formatCode>General</c:formatCode>
                <c:ptCount val="4"/>
                <c:pt idx="0">
                  <c:v>35.299999999999997</c:v>
                </c:pt>
                <c:pt idx="1">
                  <c:v>8.5</c:v>
                </c:pt>
                <c:pt idx="2">
                  <c:v>13.3</c:v>
                </c:pt>
                <c:pt idx="3">
                  <c:v>1.25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17-4CCD-B7E0-BF3D1AC99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Sheet1!$J$17:$J$20</c:f>
              <c:strCache>
                <c:ptCount val="4"/>
                <c:pt idx="0">
                  <c:v>без змін</c:v>
                </c:pt>
                <c:pt idx="1">
                  <c:v>зростання</c:v>
                </c:pt>
                <c:pt idx="2">
                  <c:v>зменшення</c:v>
                </c:pt>
                <c:pt idx="3">
                  <c:v>припинення діяльності</c:v>
                </c:pt>
              </c:strCache>
            </c:strRef>
          </c:cat>
          <c:val>
            <c:numRef>
              <c:f>Sheet1!$K$17:$K$20</c:f>
              <c:numCache>
                <c:formatCode>General</c:formatCode>
                <c:ptCount val="4"/>
                <c:pt idx="0">
                  <c:v>7</c:v>
                </c:pt>
                <c:pt idx="1">
                  <c:v>16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C-45A3-B9C0-86F35227B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Sheet1!$J$23:$J$27</c:f>
              <c:strCache>
                <c:ptCount val="5"/>
                <c:pt idx="0">
                  <c:v>Основні інвестори</c:v>
                </c:pt>
                <c:pt idx="1">
                  <c:v>Основні постачальники сировини/комплектуючих</c:v>
                </c:pt>
                <c:pt idx="2">
                  <c:v>Інші підприємства чи їх групи, споріднені за профілем виробництва</c:v>
                </c:pt>
                <c:pt idx="3">
                  <c:v>Робоча сила</c:v>
                </c:pt>
                <c:pt idx="4">
                  <c:v>Основний ринок – покупці продукції</c:v>
                </c:pt>
              </c:strCache>
            </c:strRef>
          </c:cat>
          <c:val>
            <c:numRef>
              <c:f>Sheet1!$K$23:$K$27</c:f>
              <c:numCache>
                <c:formatCode>General</c:formatCode>
                <c:ptCount val="5"/>
                <c:pt idx="0">
                  <c:v>3</c:v>
                </c:pt>
                <c:pt idx="1">
                  <c:v>11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CF-45AA-BE6C-8D7432D7D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12864"/>
        <c:axId val="134614400"/>
      </c:barChart>
      <c:catAx>
        <c:axId val="134612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34614400"/>
        <c:crosses val="autoZero"/>
        <c:auto val="1"/>
        <c:lblAlgn val="ctr"/>
        <c:lblOffset val="100"/>
        <c:noMultiLvlLbl val="0"/>
      </c:catAx>
      <c:valAx>
        <c:axId val="1346144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4612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marker>
            <c:symbol val="none"/>
          </c:marker>
          <c:cat>
            <c:strRef>
              <c:f>Sheet1!$B$36:$B$39</c:f>
              <c:strCache>
                <c:ptCount val="4"/>
                <c:pt idx="0">
                  <c:v>П’ять років тому (2016)</c:v>
                </c:pt>
                <c:pt idx="1">
                  <c:v>Минулий рік (2020)</c:v>
                </c:pt>
                <c:pt idx="2">
                  <c:v>Поточний рік (2021)</c:v>
                </c:pt>
                <c:pt idx="3">
                  <c:v>Наступний рік (2022)</c:v>
                </c:pt>
              </c:strCache>
            </c:strRef>
          </c:cat>
          <c:val>
            <c:numRef>
              <c:f>Sheet1!$C$36:$C$39</c:f>
              <c:numCache>
                <c:formatCode>0.00%</c:formatCode>
                <c:ptCount val="4"/>
                <c:pt idx="0" formatCode="0%">
                  <c:v>1.157</c:v>
                </c:pt>
                <c:pt idx="1">
                  <c:v>0.86299999999999999</c:v>
                </c:pt>
                <c:pt idx="2" formatCode="0%">
                  <c:v>1</c:v>
                </c:pt>
                <c:pt idx="3">
                  <c:v>1.133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73F-44DA-87EB-EF70D8C40BDD}"/>
            </c:ext>
          </c:extLst>
        </c:ser>
        <c:ser>
          <c:idx val="0"/>
          <c:order val="0"/>
          <c:marker>
            <c:symbol val="none"/>
          </c:marker>
          <c:cat>
            <c:strRef>
              <c:f>Sheet1!$B$36:$B$39</c:f>
              <c:strCache>
                <c:ptCount val="4"/>
                <c:pt idx="0">
                  <c:v>П’ять років тому (2016)</c:v>
                </c:pt>
                <c:pt idx="1">
                  <c:v>Минулий рік (2020)</c:v>
                </c:pt>
                <c:pt idx="2">
                  <c:v>Поточний рік (2021)</c:v>
                </c:pt>
                <c:pt idx="3">
                  <c:v>Наступний рік (2022)</c:v>
                </c:pt>
              </c:strCache>
            </c:strRef>
          </c:cat>
          <c:val>
            <c:numRef>
              <c:f>Sheet1!$C$36:$C$39</c:f>
              <c:numCache>
                <c:formatCode>0.00%</c:formatCode>
                <c:ptCount val="4"/>
                <c:pt idx="0" formatCode="0%">
                  <c:v>1.157</c:v>
                </c:pt>
                <c:pt idx="1">
                  <c:v>0.86299999999999999</c:v>
                </c:pt>
                <c:pt idx="2" formatCode="0%">
                  <c:v>1</c:v>
                </c:pt>
                <c:pt idx="3">
                  <c:v>1.133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73F-44DA-87EB-EF70D8C40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677632"/>
        <c:axId val="134679168"/>
      </c:lineChart>
      <c:catAx>
        <c:axId val="13467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679168"/>
        <c:crosses val="autoZero"/>
        <c:auto val="1"/>
        <c:lblAlgn val="ctr"/>
        <c:lblOffset val="100"/>
        <c:noMultiLvlLbl val="0"/>
      </c:catAx>
      <c:valAx>
        <c:axId val="134679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46776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Sheet1!$B$41:$B$43</c:f>
              <c:strCache>
                <c:ptCount val="3"/>
                <c:pt idx="0">
                  <c:v>Так</c:v>
                </c:pt>
                <c:pt idx="1">
                  <c:v>Зараз ні, але очікуємо в найближчому майбутньому</c:v>
                </c:pt>
                <c:pt idx="2">
                  <c:v>Ні</c:v>
                </c:pt>
              </c:strCache>
            </c:strRef>
          </c:cat>
          <c:val>
            <c:numRef>
              <c:f>Sheet1!$C$41:$C$43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51-496B-A623-BAF05FA5F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Sheet1!$B$45:$B$48</c:f>
              <c:strCache>
                <c:ptCount val="4"/>
                <c:pt idx="0">
                  <c:v>Так у поточному році</c:v>
                </c:pt>
                <c:pt idx="1">
                  <c:v>Так у 2022 році</c:v>
                </c:pt>
                <c:pt idx="2">
                  <c:v>Можливо у майбутньому</c:v>
                </c:pt>
                <c:pt idx="3">
                  <c:v>Не плануємо нових інвестицій</c:v>
                </c:pt>
              </c:strCache>
            </c:strRef>
          </c:cat>
          <c:val>
            <c:numRef>
              <c:f>Sheet1!$C$45:$C$48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03-4D26-956E-F4548EE019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57E6D-A0AD-41D7-B34F-BAA8075493F5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49DCC-E2FB-4F6A-88F5-63A8A8DC45F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87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625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34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4166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901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3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751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54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8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7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11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20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86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677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03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172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0C7-DA55-4425-AA4B-DB558F0DC070}" type="datetimeFigureOut">
              <a:rPr lang="uk-UA" smtClean="0"/>
              <a:t>28.07.2021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032A-675E-4610-B78D-8E519CDC44E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48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4479233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Стратегія розвитку Моршинської територіальної громади до 2028 р.</a:t>
            </a:r>
            <a:endParaRPr lang="uk-UA" sz="1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461392" y="1707654"/>
            <a:ext cx="8077200" cy="1371600"/>
          </a:xfrm>
        </p:spPr>
        <p:txBody>
          <a:bodyPr>
            <a:normAutofit fontScale="90000"/>
          </a:bodyPr>
          <a:lstStyle/>
          <a:p>
            <a:r>
              <a:rPr lang="uk-UA" altLang="uk-UA" sz="3600" b="1" dirty="0" smtClean="0"/>
              <a:t>Звіт</a:t>
            </a:r>
            <a:br>
              <a:rPr lang="uk-UA" altLang="uk-UA" sz="3600" b="1" dirty="0" smtClean="0"/>
            </a:br>
            <a:r>
              <a:rPr lang="uk-UA" altLang="uk-UA" sz="3600" b="1" dirty="0" smtClean="0"/>
              <a:t>про результати опитування представників бізнесу Моршинської ТГ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672" y="3613881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м. Моршин,  21 липня 2021 р.</a:t>
            </a:r>
            <a:endParaRPr lang="uk-UA" dirty="0"/>
          </a:p>
        </p:txBody>
      </p:sp>
      <p:pic>
        <p:nvPicPr>
          <p:cNvPr id="2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8757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відчуваєте</a:t>
            </a:r>
            <a:r>
              <a:rPr lang="ru-RU" dirty="0" smtClean="0"/>
              <a:t> Ви </a:t>
            </a:r>
            <a:r>
              <a:rPr lang="ru-RU" dirty="0" err="1" smtClean="0"/>
              <a:t>нестачу</a:t>
            </a:r>
            <a:r>
              <a:rPr lang="ru-RU" dirty="0" smtClean="0"/>
              <a:t> </a:t>
            </a:r>
            <a:r>
              <a:rPr lang="ru-RU" dirty="0" err="1" smtClean="0"/>
              <a:t>спеціалістів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979369"/>
              </p:ext>
            </p:extLst>
          </p:nvPr>
        </p:nvGraphicFramePr>
        <p:xfrm>
          <a:off x="1779977" y="1156654"/>
          <a:ext cx="6192688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1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704" y="1707654"/>
            <a:ext cx="7992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продавець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екскурсовод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робітник теплиці, водій, кочегар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а</a:t>
            </a:r>
            <a:r>
              <a:rPr lang="uk-UA" sz="2000" dirty="0" smtClean="0"/>
              <a:t>гроном, ветеринар, інженер у галузі с/г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тракторист, зоотехнік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л</a:t>
            </a:r>
            <a:r>
              <a:rPr lang="uk-UA" sz="2000" dirty="0" smtClean="0"/>
              <a:t>ікар окремих спеціальностей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спеціаліст </a:t>
            </a:r>
            <a:r>
              <a:rPr lang="uk-UA" sz="2000" dirty="0" err="1" smtClean="0"/>
              <a:t>компʼютерної</a:t>
            </a:r>
            <a:r>
              <a:rPr lang="uk-UA" sz="2000" dirty="0" smtClean="0"/>
              <a:t> техніки, </a:t>
            </a:r>
            <a:r>
              <a:rPr lang="uk-UA" sz="2000" dirty="0" err="1"/>
              <a:t>і</a:t>
            </a:r>
            <a:r>
              <a:rPr lang="uk-UA" sz="2000" dirty="0" err="1" smtClean="0"/>
              <a:t>нженер-електронік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будівельник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с</a:t>
            </a:r>
            <a:r>
              <a:rPr lang="uk-UA" sz="2000" dirty="0" smtClean="0"/>
              <a:t>люсар-електрик, слюсар-ремонтник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х</a:t>
            </a:r>
            <a:r>
              <a:rPr lang="uk-UA" sz="2000" dirty="0" smtClean="0"/>
              <a:t>імік, технолог</a:t>
            </a:r>
            <a:endParaRPr lang="uk-UA" sz="2000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1560" y="1059582"/>
            <a:ext cx="538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Спеціалісти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місцевий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: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78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плануєте</a:t>
            </a:r>
            <a:r>
              <a:rPr lang="ru-RU" dirty="0" smtClean="0"/>
              <a:t> </a:t>
            </a:r>
            <a:r>
              <a:rPr lang="ru-RU" dirty="0" err="1" smtClean="0"/>
              <a:t>інвестувати</a:t>
            </a:r>
            <a:r>
              <a:rPr lang="ru-RU" dirty="0" smtClean="0"/>
              <a:t> у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832964"/>
              </p:ext>
            </p:extLst>
          </p:nvPr>
        </p:nvGraphicFramePr>
        <p:xfrm>
          <a:off x="1786137" y="792085"/>
          <a:ext cx="6373290" cy="4351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9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792085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плануєте</a:t>
            </a:r>
            <a:r>
              <a:rPr lang="ru-RU" dirty="0" smtClean="0"/>
              <a:t> Ви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створенням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потужностей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одиницях</a:t>
            </a:r>
            <a:r>
              <a:rPr lang="ru-RU" dirty="0" smtClean="0"/>
              <a:t> району (</a:t>
            </a:r>
            <a:r>
              <a:rPr lang="ru-RU" dirty="0" err="1" smtClean="0"/>
              <a:t>населених</a:t>
            </a:r>
            <a:r>
              <a:rPr lang="ru-RU" dirty="0" smtClean="0"/>
              <a:t> пунктах </a:t>
            </a:r>
            <a:r>
              <a:rPr lang="ru-RU" dirty="0" err="1" smtClean="0"/>
              <a:t>громади</a:t>
            </a:r>
            <a:r>
              <a:rPr lang="ru-RU" dirty="0" smtClean="0"/>
              <a:t>)?</a:t>
            </a:r>
            <a:endParaRPr lang="uk-UA" dirty="0"/>
          </a:p>
        </p:txBody>
      </p:sp>
      <p:pic>
        <p:nvPicPr>
          <p:cNvPr id="9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і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008705"/>
              </p:ext>
            </p:extLst>
          </p:nvPr>
        </p:nvGraphicFramePr>
        <p:xfrm>
          <a:off x="1978947" y="1779662"/>
          <a:ext cx="5148065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400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84355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Ви </a:t>
            </a:r>
            <a:r>
              <a:rPr lang="ru-RU" dirty="0" err="1" smtClean="0"/>
              <a:t>плануєте</a:t>
            </a:r>
            <a:r>
              <a:rPr lang="ru-RU" dirty="0" smtClean="0"/>
              <a:t> (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майбутньому</a:t>
            </a:r>
            <a:r>
              <a:rPr lang="ru-RU" dirty="0" smtClean="0"/>
              <a:t>) перенести всю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2354955"/>
              </p:ext>
            </p:extLst>
          </p:nvPr>
        </p:nvGraphicFramePr>
        <p:xfrm>
          <a:off x="1475073" y="1347614"/>
          <a:ext cx="5706962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1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9875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Географія розширення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277502"/>
              </p:ext>
            </p:extLst>
          </p:nvPr>
        </p:nvGraphicFramePr>
        <p:xfrm>
          <a:off x="1151037" y="1200150"/>
          <a:ext cx="7008389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7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5958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Що</a:t>
            </a:r>
            <a:r>
              <a:rPr lang="ru-RU" dirty="0" smtClean="0"/>
              <a:t> є основною причиною переносу </a:t>
            </a:r>
            <a:r>
              <a:rPr lang="ru-RU" dirty="0" err="1" smtClean="0"/>
              <a:t>діяльності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678333"/>
              </p:ext>
            </p:extLst>
          </p:nvPr>
        </p:nvGraphicFramePr>
        <p:xfrm>
          <a:off x="1151038" y="1428914"/>
          <a:ext cx="6661322" cy="351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72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98757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Що заважає розвиткові громади?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і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890787"/>
              </p:ext>
            </p:extLst>
          </p:nvPr>
        </p:nvGraphicFramePr>
        <p:xfrm>
          <a:off x="467544" y="1275606"/>
          <a:ext cx="7848871" cy="3867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97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98757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Невідзначені фактори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635646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/>
              <a:t>Забрудненість питної води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/>
              <a:t>Низька якість дошкільної освіти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/>
              <a:t>Низька якість середньої освіти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для </a:t>
            </a:r>
            <a:r>
              <a:rPr lang="ru-RU" sz="2400" dirty="0" err="1"/>
              <a:t>самореалізації</a:t>
            </a:r>
            <a:r>
              <a:rPr lang="ru-RU" sz="2400" dirty="0"/>
              <a:t>,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змістовного</a:t>
            </a:r>
            <a:r>
              <a:rPr lang="ru-RU" sz="2400" dirty="0"/>
              <a:t> </a:t>
            </a:r>
            <a:r>
              <a:rPr lang="ru-RU" sz="2400" dirty="0" err="1"/>
              <a:t>дозвілля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Засміченість довкілля</a:t>
            </a:r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0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84355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Пріоритетні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здійснити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і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775251"/>
              </p:ext>
            </p:extLst>
          </p:nvPr>
        </p:nvGraphicFramePr>
        <p:xfrm>
          <a:off x="611560" y="1459379"/>
          <a:ext cx="8136903" cy="343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38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Проведено у травні-червні 2021 року експертами Моршинської ТГ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та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консультантом </a:t>
            </a:r>
            <a:r>
              <a:rPr lang="uk-UA" altLang="uk-UA" sz="2400" dirty="0">
                <a:latin typeface="+mj-lt"/>
              </a:rPr>
              <a:t>АМР «Ради Львівщини</a:t>
            </a:r>
            <a:r>
              <a:rPr lang="uk-UA" altLang="uk-UA" sz="2400" dirty="0" smtClean="0">
                <a:latin typeface="+mj-lt"/>
              </a:rPr>
              <a:t>»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Підготовлено для аналітичного компоненту процесу створення стратегії розвитку Моршинської ТГ</a:t>
            </a:r>
            <a:r>
              <a:rPr lang="en-US" altLang="uk-UA" sz="2400" dirty="0" smtClean="0">
                <a:latin typeface="+mj-lt"/>
              </a:rPr>
              <a:t>;</a:t>
            </a:r>
            <a:endParaRPr lang="uk-UA" altLang="uk-UA" sz="2400" dirty="0" smtClean="0">
              <a:latin typeface="+mj-lt"/>
            </a:endParaRP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Підприємці та керівники 28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підприємств надали відповіді на 20 запитань стандартизованої анкети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Звіт про опитування містить узагальнені результати всіх даних і відповідей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АМР “Ради Львівщини” висловлює вдячність усім представникам підприємств за їхню готовність взяти участь у проведенні опитування</a:t>
            </a:r>
            <a:r>
              <a:rPr lang="en-US" altLang="uk-UA" sz="2400" dirty="0" smtClean="0">
                <a:latin typeface="+mj-lt"/>
              </a:rPr>
              <a:t>.</a:t>
            </a:r>
          </a:p>
          <a:p>
            <a:endParaRPr lang="uk-UA" dirty="0"/>
          </a:p>
        </p:txBody>
      </p:sp>
      <p:pic>
        <p:nvPicPr>
          <p:cNvPr id="4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38" y="144015"/>
            <a:ext cx="648070" cy="64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8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59582"/>
            <a:ext cx="538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вірите</a:t>
            </a:r>
            <a:r>
              <a:rPr lang="ru-RU" dirty="0" smtClean="0"/>
              <a:t> Ви у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274115"/>
              </p:ext>
            </p:extLst>
          </p:nvPr>
        </p:nvGraphicFramePr>
        <p:xfrm>
          <a:off x="1151038" y="987574"/>
          <a:ext cx="673333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2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792085"/>
            <a:ext cx="661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Які види економічної діяльності пріоритетні для майбутнього розвитку </a:t>
            </a:r>
            <a:r>
              <a:rPr lang="uk-UA" dirty="0" smtClean="0"/>
              <a:t>громади?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і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726222"/>
              </p:ext>
            </p:extLst>
          </p:nvPr>
        </p:nvGraphicFramePr>
        <p:xfrm>
          <a:off x="1115616" y="1563638"/>
          <a:ext cx="691276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94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524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зазначеними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34518"/>
              </p:ext>
            </p:extLst>
          </p:nvPr>
        </p:nvGraphicFramePr>
        <p:xfrm>
          <a:off x="2767" y="1491630"/>
          <a:ext cx="9144000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5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ОС та думка про громаду, як </a:t>
            </a:r>
            <a:r>
              <a:rPr lang="ru-RU" dirty="0" err="1" smtClean="0"/>
              <a:t>місце</a:t>
            </a:r>
            <a:r>
              <a:rPr lang="ru-RU" dirty="0" smtClean="0"/>
              <a:t> для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280317"/>
              </p:ext>
            </p:extLst>
          </p:nvPr>
        </p:nvGraphicFramePr>
        <p:xfrm>
          <a:off x="-27919" y="1563638"/>
          <a:ext cx="8920399" cy="310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2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1556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Побажання підприємців</a:t>
            </a:r>
            <a:endParaRPr lang="uk-UA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73093"/>
              </p:ext>
            </p:extLst>
          </p:nvPr>
        </p:nvGraphicFramePr>
        <p:xfrm>
          <a:off x="395536" y="1519228"/>
          <a:ext cx="8640960" cy="3156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6110">
                <a:tc>
                  <a:txBody>
                    <a:bodyPr/>
                    <a:lstStyle/>
                    <a:p>
                      <a:pPr algn="l" fontAlgn="b"/>
                      <a:r>
                        <a:rPr lang="uk-UA" sz="2400" u="none" strike="noStrike" dirty="0" smtClean="0">
                          <a:effectLst/>
                        </a:rPr>
                        <a:t>Більша співпраця з бізнесом. Зменшення податків під </a:t>
                      </a:r>
                      <a:r>
                        <a:rPr lang="uk-UA" sz="2400" u="none" strike="noStrike" dirty="0" err="1" smtClean="0">
                          <a:effectLst/>
                        </a:rPr>
                        <a:t>об'єктими</a:t>
                      </a:r>
                      <a:r>
                        <a:rPr lang="uk-UA" sz="2400" u="none" strike="noStrike" dirty="0" smtClean="0">
                          <a:effectLst/>
                        </a:rPr>
                        <a:t> бізнесу, під приватизованою земельної ділянкою</a:t>
                      </a:r>
                      <a:endParaRPr lang="uk-UA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2709" marR="2709" marT="2709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636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 err="1" smtClean="0">
                          <a:effectLst/>
                        </a:rPr>
                        <a:t>Внутрішні</a:t>
                      </a:r>
                      <a:r>
                        <a:rPr lang="ru-RU" sz="2400" u="none" strike="noStrike" dirty="0" smtClean="0">
                          <a:effectLst/>
                        </a:rPr>
                        <a:t> і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зовнішні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інвестиції</a:t>
                      </a:r>
                      <a:r>
                        <a:rPr lang="ru-RU" sz="2400" u="none" strike="noStrike" dirty="0" smtClean="0">
                          <a:effectLst/>
                        </a:rPr>
                        <a:t> в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енергозберігаючі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технології</a:t>
                      </a:r>
                      <a:r>
                        <a:rPr lang="ru-RU" sz="2400" u="none" strike="noStrike" dirty="0" smtClean="0">
                          <a:effectLst/>
                        </a:rPr>
                        <a:t>,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доступні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кредити</a:t>
                      </a:r>
                      <a:r>
                        <a:rPr lang="ru-RU" sz="2400" u="none" strike="noStrike" dirty="0" smtClean="0">
                          <a:effectLst/>
                        </a:rPr>
                        <a:t>,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кваліфіковані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працівники</a:t>
                      </a:r>
                      <a:endParaRPr lang="ru-RU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2709" marR="2709" marT="2709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5627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 err="1" smtClean="0">
                          <a:effectLst/>
                        </a:rPr>
                        <a:t>Розвивати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лікувально-оздоровчу</a:t>
                      </a:r>
                      <a:r>
                        <a:rPr lang="ru-RU" sz="2400" u="none" strike="noStrike" dirty="0" smtClean="0">
                          <a:effectLst/>
                        </a:rPr>
                        <a:t> сферу,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органічне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землеробство</a:t>
                      </a:r>
                      <a:r>
                        <a:rPr lang="ru-RU" sz="2400" u="none" strike="noStrike" dirty="0" smtClean="0">
                          <a:effectLst/>
                        </a:rPr>
                        <a:t>,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ягідництво</a:t>
                      </a:r>
                      <a:r>
                        <a:rPr lang="ru-RU" sz="2400" u="none" strike="noStrike" dirty="0" smtClean="0">
                          <a:effectLst/>
                        </a:rPr>
                        <a:t>.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Допомагати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фермерському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господарству</a:t>
                      </a:r>
                      <a:r>
                        <a:rPr lang="ru-RU" sz="2400" u="none" strike="noStrike" dirty="0" smtClean="0">
                          <a:effectLst/>
                        </a:rPr>
                        <a:t> в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земельних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питаннях</a:t>
                      </a:r>
                      <a:r>
                        <a:rPr lang="ru-RU" sz="2400" u="none" strike="noStrike" dirty="0" smtClean="0">
                          <a:effectLst/>
                        </a:rPr>
                        <a:t>.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Зробити</a:t>
                      </a:r>
                      <a:r>
                        <a:rPr lang="ru-RU" sz="2400" u="none" strike="noStrike" dirty="0" smtClean="0">
                          <a:effectLst/>
                        </a:rPr>
                        <a:t> аудит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всіх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земельних</a:t>
                      </a:r>
                      <a:r>
                        <a:rPr lang="ru-RU" sz="2400" u="none" strike="noStrike" dirty="0" smtClean="0">
                          <a:effectLst/>
                        </a:rPr>
                        <a:t> 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ділянок</a:t>
                      </a:r>
                      <a:r>
                        <a:rPr lang="ru-RU" sz="2400" u="none" strike="noStrike" dirty="0" smtClean="0">
                          <a:effectLst/>
                        </a:rPr>
                        <a:t>.</a:t>
                      </a:r>
                      <a:endParaRPr lang="ru-RU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2709" marR="2709" marT="2709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 txBox="1">
            <a:spLocks/>
          </p:cNvSpPr>
          <p:nvPr/>
        </p:nvSpPr>
        <p:spPr>
          <a:xfrm>
            <a:off x="325016" y="1635646"/>
            <a:ext cx="83820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altLang="uk-UA" sz="3600" b="1" dirty="0" smtClean="0">
                <a:solidFill>
                  <a:srgbClr val="3F8697"/>
                </a:solidFill>
                <a:latin typeface="Myriad Pro SemiExt"/>
              </a:rPr>
              <a:t>Дякуємо за увагу</a:t>
            </a:r>
            <a:r>
              <a:rPr lang="en-US" altLang="uk-UA" sz="3600" b="1" dirty="0" smtClean="0">
                <a:solidFill>
                  <a:srgbClr val="3F8697"/>
                </a:solidFill>
                <a:latin typeface="Myriad Pro SemiExt"/>
              </a:rPr>
              <a:t>!</a:t>
            </a:r>
            <a:endParaRPr lang="en-US" altLang="uk-UA" sz="3600" b="1" dirty="0">
              <a:solidFill>
                <a:srgbClr val="3F8697"/>
              </a:solidFill>
              <a:latin typeface="Myriad Pro SemiEx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6383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Обласна асоціація місцевих рад "Ради Львівщини" / </a:t>
            </a:r>
            <a:r>
              <a:rPr lang="pl-PL" dirty="0"/>
              <a:t>Association of Local Councils "Council of Lviv </a:t>
            </a:r>
            <a:r>
              <a:rPr lang="pl-PL" dirty="0" smtClean="0"/>
              <a:t>Region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Експерти-консультанти Олександр </a:t>
            </a:r>
            <a:r>
              <a:rPr lang="uk-UA" dirty="0" err="1" smtClean="0"/>
              <a:t>Волошинський</a:t>
            </a:r>
            <a:r>
              <a:rPr lang="uk-UA" dirty="0" smtClean="0"/>
              <a:t>, Петро Мавко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05958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Коли </a:t>
            </a:r>
            <a:r>
              <a:rPr lang="ru-RU" dirty="0" err="1" smtClean="0"/>
              <a:t>було</a:t>
            </a:r>
            <a:r>
              <a:rPr lang="ru-RU" dirty="0" smtClean="0"/>
              <a:t> створено Ваше </a:t>
            </a:r>
            <a:r>
              <a:rPr lang="ru-RU" dirty="0" err="1" smtClean="0"/>
              <a:t>підприємство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446528"/>
              </p:ext>
            </p:extLst>
          </p:nvPr>
        </p:nvGraphicFramePr>
        <p:xfrm>
          <a:off x="1151038" y="1200150"/>
          <a:ext cx="630128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2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05958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Основний власник Вашого підприємства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762712"/>
              </p:ext>
            </p:extLst>
          </p:nvPr>
        </p:nvGraphicFramePr>
        <p:xfrm>
          <a:off x="755576" y="1200150"/>
          <a:ext cx="6102424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1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89055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Основні сфери діяльності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Ді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586636"/>
              </p:ext>
            </p:extLst>
          </p:nvPr>
        </p:nvGraphicFramePr>
        <p:xfrm>
          <a:off x="2286000" y="1200150"/>
          <a:ext cx="5742384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84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Географія збуту продукції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523037"/>
              </p:ext>
            </p:extLst>
          </p:nvPr>
        </p:nvGraphicFramePr>
        <p:xfrm>
          <a:off x="1781944" y="1200150"/>
          <a:ext cx="6102424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1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1556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збуті</a:t>
            </a:r>
            <a:r>
              <a:rPr lang="ru-RU" dirty="0" smtClean="0"/>
              <a:t> Ви </a:t>
            </a:r>
            <a:r>
              <a:rPr lang="ru-RU" dirty="0" err="1" smtClean="0"/>
              <a:t>очікуєте</a:t>
            </a:r>
            <a:r>
              <a:rPr lang="ru-RU" dirty="0" smtClean="0"/>
              <a:t> в 2021 р.? </a:t>
            </a:r>
            <a:endParaRPr lang="uk-UA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101798"/>
              </p:ext>
            </p:extLst>
          </p:nvPr>
        </p:nvGraphicFramePr>
        <p:xfrm>
          <a:off x="1691680" y="1200150"/>
          <a:ext cx="6102424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7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1556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є у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регіоні</a:t>
            </a:r>
            <a:r>
              <a:rPr lang="ru-RU" dirty="0" smtClean="0"/>
              <a:t>?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357204"/>
              </p:ext>
            </p:extLst>
          </p:nvPr>
        </p:nvGraphicFramePr>
        <p:xfrm>
          <a:off x="1043608" y="1231739"/>
          <a:ext cx="6985359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8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8757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Динаміка чисельності працівників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296555"/>
              </p:ext>
            </p:extLst>
          </p:nvPr>
        </p:nvGraphicFramePr>
        <p:xfrm>
          <a:off x="971600" y="1356906"/>
          <a:ext cx="6899795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Projects\OTG_Strategies\AMR_Lviv Region\Morshyn\200px-Coat_of_Arms_of_Morshy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046" y="123478"/>
            <a:ext cx="565250" cy="7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4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383</Words>
  <Application>Microsoft Office PowerPoint</Application>
  <PresentationFormat>Екран (16:9)</PresentationFormat>
  <Paragraphs>56</Paragraphs>
  <Slides>25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6" baseType="lpstr">
      <vt:lpstr>Тема Office</vt:lpstr>
      <vt:lpstr>Звіт про результати опитування представників бізнесу Моршинської ТГ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результати опитування представників бізнесу Червоноградської ТГ</dc:title>
  <dc:creator>my compuer</dc:creator>
  <cp:lastModifiedBy>HP</cp:lastModifiedBy>
  <cp:revision>40</cp:revision>
  <dcterms:created xsi:type="dcterms:W3CDTF">2021-06-23T12:31:09Z</dcterms:created>
  <dcterms:modified xsi:type="dcterms:W3CDTF">2021-07-28T07:21:26Z</dcterms:modified>
</cp:coreProperties>
</file>