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797675" cy="9928225"/>
  <p:embeddedFontLst>
    <p:embeddedFont>
      <p:font typeface="Corbel"/>
      <p:regular r:id="rId28"/>
      <p:bold r:id="rId29"/>
      <p:italic r:id="rId30"/>
      <p:boldItalic r:id="rId31"/>
    </p:embeddedFont>
    <p:embeddedFont>
      <p:font typeface="Tahoma"/>
      <p:regular r:id="rId32"/>
      <p:bold r:id="rId33"/>
    </p:embeddedFont>
    <p:embeddedFont>
      <p:font typeface="Book Antiqua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iIRAZ/VS9SuuAhv7YoAQLPei0o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083C0F-9636-46F5-8F00-D3DAE3C7672A}">
  <a:tblStyle styleId="{3D083C0F-9636-46F5-8F00-D3DAE3C7672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orbel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bel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bel-boldItalic.fntdata"/><Relationship Id="rId30" Type="http://schemas.openxmlformats.org/officeDocument/2006/relationships/font" Target="fonts/Corbel-italic.fntdata"/><Relationship Id="rId11" Type="http://schemas.openxmlformats.org/officeDocument/2006/relationships/slide" Target="slides/slide5.xml"/><Relationship Id="rId33" Type="http://schemas.openxmlformats.org/officeDocument/2006/relationships/font" Target="fonts/Tahoma-bold.fntdata"/><Relationship Id="rId10" Type="http://schemas.openxmlformats.org/officeDocument/2006/relationships/slide" Target="slides/slide4.xml"/><Relationship Id="rId32" Type="http://schemas.openxmlformats.org/officeDocument/2006/relationships/font" Target="fonts/Tahoma-regular.fntdata"/><Relationship Id="rId13" Type="http://schemas.openxmlformats.org/officeDocument/2006/relationships/slide" Target="slides/slide7.xml"/><Relationship Id="rId35" Type="http://schemas.openxmlformats.org/officeDocument/2006/relationships/font" Target="fonts/BookAntiqua-bold.fntdata"/><Relationship Id="rId12" Type="http://schemas.openxmlformats.org/officeDocument/2006/relationships/slide" Target="slides/slide6.xml"/><Relationship Id="rId34" Type="http://schemas.openxmlformats.org/officeDocument/2006/relationships/font" Target="fonts/BookAntiqua-regular.fntdata"/><Relationship Id="rId15" Type="http://schemas.openxmlformats.org/officeDocument/2006/relationships/slide" Target="slides/slide9.xml"/><Relationship Id="rId37" Type="http://schemas.openxmlformats.org/officeDocument/2006/relationships/font" Target="fonts/BookAntiqua-boldItalic.fntdata"/><Relationship Id="rId14" Type="http://schemas.openxmlformats.org/officeDocument/2006/relationships/slide" Target="slides/slide8.xml"/><Relationship Id="rId36" Type="http://schemas.openxmlformats.org/officeDocument/2006/relationships/font" Target="fonts/BookAntiqua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er\Desktop\&#1076;&#1077;&#1087;&#1072;&#1088;&#1090;&#1072;&#1084;&#1077;&#1085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75309616228208"/>
          <c:y val="0.18617931340962116"/>
          <c:w val="0.81388888888888888"/>
          <c:h val="0.657575459317585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66-4295-974A-E5652BD474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66-4295-974A-E5652BD474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66-4295-974A-E5652BD474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66-4295-974A-E5652BD474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66-4295-974A-E5652BD474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366-4295-974A-E5652BD4743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Лист1!$A$40:$A$45</c:f>
              <c:strCache>
                <c:ptCount val="6"/>
                <c:pt idx="0">
                  <c:v>Новий рівень</c:v>
                </c:pt>
                <c:pt idx="1">
                  <c:v>Власна справа</c:v>
                </c:pt>
                <c:pt idx="2">
                  <c:v>Свій сад</c:v>
                </c:pt>
                <c:pt idx="3">
                  <c:v>МТД</c:v>
                </c:pt>
                <c:pt idx="4">
                  <c:v>Обласний бюджет</c:v>
                </c:pt>
                <c:pt idx="5">
                  <c:v>Місцевий бюджет</c:v>
                </c:pt>
              </c:strCache>
            </c:strRef>
          </c:cat>
          <c:val>
            <c:numRef>
              <c:f>Лист1!$B$40:$B$45</c:f>
              <c:numCache>
                <c:formatCode>General</c:formatCode>
                <c:ptCount val="6"/>
                <c:pt idx="0">
                  <c:v>81.3</c:v>
                </c:pt>
                <c:pt idx="1">
                  <c:v>9.1</c:v>
                </c:pt>
                <c:pt idx="2">
                  <c:v>30.1</c:v>
                </c:pt>
                <c:pt idx="3">
                  <c:v>53</c:v>
                </c:pt>
                <c:pt idx="4">
                  <c:v>45.5</c:v>
                </c:pt>
                <c:pt idx="5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366-4295-974A-E5652BD4743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4" y="3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8" y="3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4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4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5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5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6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6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7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7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8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8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9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9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0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21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 txBox="1"/>
          <p:nvPr>
            <p:ph idx="12" type="sldNum"/>
          </p:nvPr>
        </p:nvSpPr>
        <p:spPr>
          <a:xfrm>
            <a:off x="3850448" y="9430095"/>
            <a:ext cx="2945659" cy="496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'є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'єкти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me.gov.ua/Documents/Download?id=318ab906-bae0-4433-b1df-e4afda81e95f" TargetMode="External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hyperlink" Target="https://chemonics.submittable.com/submit" TargetMode="External"/><Relationship Id="rId22" Type="http://schemas.openxmlformats.org/officeDocument/2006/relationships/hyperlink" Target="https://www.giz.de/en/worldwide/117204.html" TargetMode="External"/><Relationship Id="rId21" Type="http://schemas.openxmlformats.org/officeDocument/2006/relationships/hyperlink" Target="https://uk.wikipedia.org/wiki/%D0%9F%D1%80%D0%BE%D0%B4%D0%BE%D0%B2%D0%BE%D0%BB%D1%8C%D1%87%D0%B0_%D1%82%D0%B0_%D1%81%D1%96%D0%BB%D1%8C%D1%81%D1%8C%D0%BA%D0%BE%D0%B3%D0%BE%D1%81%D0%BF%D0%BE%D0%B4%D0%B0%D1%80%D1%81%D1%8C%D0%BA%D0%B0_%D0%BE%D1%80%D0%B3%D0%B0%D0%BD%D1%96%D0%B7%D0%B0%D1%86%D1%96%D1%8F_%D0%9E%D0%9E%D0%9D" TargetMode="External"/><Relationship Id="rId24" Type="http://schemas.openxmlformats.org/officeDocument/2006/relationships/hyperlink" Target="https://bisc.org.ua/portfolio/" TargetMode="External"/><Relationship Id="rId23" Type="http://schemas.openxmlformats.org/officeDocument/2006/relationships/hyperlink" Target="https://www.facebook.com/usaid.agro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hyperlink" Target="https://bc-club.org.ua/bc-club/grants-tenders.html" TargetMode="External"/><Relationship Id="rId26" Type="http://schemas.openxmlformats.org/officeDocument/2006/relationships/hyperlink" Target="https://www.undp.org/ukraine/projects" TargetMode="External"/><Relationship Id="rId25" Type="http://schemas.openxmlformats.org/officeDocument/2006/relationships/hyperlink" Target="https://ec.europa.eu/info/funding-tenders/opportunities/portal/screen/home" TargetMode="External"/><Relationship Id="rId28" Type="http://schemas.openxmlformats.org/officeDocument/2006/relationships/hyperlink" Target="https://www.me.gov.ua/Documents/Detail?lang=uk-UA&amp;id=94321ef8-1418-479c-a69f-f3d0fdb8b977&amp;title=Robota-GrantiVidDerzhaviNaVidkrittiaChiRozvitokBiznesu" TargetMode="External"/><Relationship Id="rId27" Type="http://schemas.openxmlformats.org/officeDocument/2006/relationships/hyperlink" Target="https://dotacii2019.minagro.gov.ua/" TargetMode="External"/><Relationship Id="rId5" Type="http://schemas.openxmlformats.org/officeDocument/2006/relationships/hyperlink" Target="https://business.diia.gov.ua/" TargetMode="External"/><Relationship Id="rId6" Type="http://schemas.openxmlformats.org/officeDocument/2006/relationships/hyperlink" Target="https://www.facebook.com/InnoEU.UA/" TargetMode="External"/><Relationship Id="rId29" Type="http://schemas.openxmlformats.org/officeDocument/2006/relationships/hyperlink" Target="https://www.facebook.com/DAPRLODA" TargetMode="External"/><Relationship Id="rId7" Type="http://schemas.openxmlformats.org/officeDocument/2006/relationships/hyperlink" Target="https://www.facebook.com/groups/1717090298608280/" TargetMode="External"/><Relationship Id="rId8" Type="http://schemas.openxmlformats.org/officeDocument/2006/relationships/hyperlink" Target="https://platforma-msb.org/category/donory-msb/grantovi-programy/" TargetMode="External"/><Relationship Id="rId31" Type="http://schemas.openxmlformats.org/officeDocument/2006/relationships/hyperlink" Target="https://lvivoblrada.gov.ua/activity/granti" TargetMode="External"/><Relationship Id="rId30" Type="http://schemas.openxmlformats.org/officeDocument/2006/relationships/hyperlink" Target="https://loda.gov.ua/useful-info/49856?authorId=17057" TargetMode="External"/><Relationship Id="rId11" Type="http://schemas.openxmlformats.org/officeDocument/2006/relationships/hyperlink" Target="https://granty.org.ua/granty" TargetMode="External"/><Relationship Id="rId33" Type="http://schemas.openxmlformats.org/officeDocument/2006/relationships/hyperlink" Target="https://lvivoblrada.gov.ua/activity/granti" TargetMode="External"/><Relationship Id="rId10" Type="http://schemas.openxmlformats.org/officeDocument/2006/relationships/hyperlink" Target="https://eu4business.org.ua/" TargetMode="External"/><Relationship Id="rId32" Type="http://schemas.openxmlformats.org/officeDocument/2006/relationships/hyperlink" Target="https://www.facebook.com/arr.Lviv.UA" TargetMode="External"/><Relationship Id="rId13" Type="http://schemas.openxmlformats.org/officeDocument/2006/relationships/hyperlink" Target="https://biggggidea.com/opportunities/" TargetMode="External"/><Relationship Id="rId35" Type="http://schemas.openxmlformats.org/officeDocument/2006/relationships/hyperlink" Target="https://veteranfund.com.ua/contests/varto/" TargetMode="External"/><Relationship Id="rId12" Type="http://schemas.openxmlformats.org/officeDocument/2006/relationships/hyperlink" Target="https://www.prostir.ua/category/grants/" TargetMode="External"/><Relationship Id="rId34" Type="http://schemas.openxmlformats.org/officeDocument/2006/relationships/hyperlink" Target="https://loda.gov.ua/useful-info/17397?authorId=17106" TargetMode="External"/><Relationship Id="rId15" Type="http://schemas.openxmlformats.org/officeDocument/2006/relationships/hyperlink" Target="https://bdf.gov.ua/programs/" TargetMode="External"/><Relationship Id="rId14" Type="http://schemas.openxmlformats.org/officeDocument/2006/relationships/hyperlink" Target="https://i-lug.gov.ua/concurses/grantovi_programi_ta_konkursi" TargetMode="External"/><Relationship Id="rId17" Type="http://schemas.openxmlformats.org/officeDocument/2006/relationships/hyperlink" Target="https://chaszmin.com.ua/granty-2024/" TargetMode="External"/><Relationship Id="rId16" Type="http://schemas.openxmlformats.org/officeDocument/2006/relationships/hyperlink" Target="https://europeaidcontracts.com/" TargetMode="External"/><Relationship Id="rId19" Type="http://schemas.openxmlformats.org/officeDocument/2006/relationships/hyperlink" Target="https://www.fao.org/common-pages/search/en/?q=gran" TargetMode="External"/><Relationship Id="rId18" Type="http://schemas.openxmlformats.org/officeDocument/2006/relationships/hyperlink" Target="https://gurt.org.ua/news/grants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me.gov.ua/Documents/Download?id=318ab906-bae0-4433-b1df-e4afda81e95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me.gov.ua/Documents/Download?id=318ab906-bae0-4433-b1df-e4afda81e95f" TargetMode="External"/><Relationship Id="rId4" Type="http://schemas.openxmlformats.org/officeDocument/2006/relationships/chart" Target="../charts/char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www.me.gov.ua/Documents/Download?id=318ab906-bae0-4433-b1df-e4afda81e95f" TargetMode="External"/><Relationship Id="rId5" Type="http://schemas.openxmlformats.org/officeDocument/2006/relationships/hyperlink" Target="https://www.me.gov.ua/Documents/Download?id=318ab906-bae0-4433-b1df-e4afda81e95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АБОТА\ХМИЗ\диаграми японія\малюнок  1.png" id="88" name="Google Shape;88;p1"/>
          <p:cNvPicPr preferRelativeResize="0"/>
          <p:nvPr/>
        </p:nvPicPr>
        <p:blipFill rotWithShape="1">
          <a:blip r:embed="rId3">
            <a:alphaModFix/>
          </a:blip>
          <a:srcRect b="11431" l="0" r="0" t="2956"/>
          <a:stretch/>
        </p:blipFill>
        <p:spPr>
          <a:xfrm>
            <a:off x="467544" y="260648"/>
            <a:ext cx="7920880" cy="447758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900125" y="4868880"/>
            <a:ext cx="7920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31859C"/>
                </a:solidFill>
                <a:latin typeface="Tahoma"/>
                <a:ea typeface="Tahoma"/>
                <a:cs typeface="Tahoma"/>
                <a:sym typeface="Tahoma"/>
              </a:rPr>
              <a:t>ДЖЕРЕЛА ЗАЛУЧЕННЯ ФІНАНСОВОГО РЕСУРСУ ДЛЯ РОЗВИТКУ АГРАРНОГО СЕКТОРУ ЕКОНОМІКИ У 2024 РОЦІ</a:t>
            </a:r>
            <a:endParaRPr b="1" i="0" sz="2000" u="none" cap="none" strike="noStrike">
              <a:solidFill>
                <a:srgbClr val="31859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3019" y="1935427"/>
            <a:ext cx="1584507" cy="149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ДЕРЖАВНА ПРОГРАМА «єРОБОТА»</a:t>
            </a:r>
            <a:endParaRPr b="1" i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1025860" y="858918"/>
            <a:ext cx="7956376" cy="430887"/>
          </a:xfrm>
          <a:prstGeom prst="rect">
            <a:avLst/>
          </a:prstGeom>
          <a:solidFill>
            <a:srgbClr val="FFCC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СВІЙ САД</a:t>
            </a:r>
            <a:endParaRPr/>
          </a:p>
        </p:txBody>
      </p:sp>
      <p:sp>
        <p:nvSpPr>
          <p:cNvPr id="204" name="Google Shape;204;p10"/>
          <p:cNvSpPr/>
          <p:nvPr/>
        </p:nvSpPr>
        <p:spPr>
          <a:xfrm rot="5400000">
            <a:off x="102786" y="884268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56235" y="1609636"/>
            <a:ext cx="91876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 юридичних осіб та фізичних осіб – підприємців 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Заявки подаються: Портал «Дія» або уповноважений банк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44650" y="2062892"/>
            <a:ext cx="90547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 гранту: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від 140 тис. до 400 тис. грн за гектар, але не більше 10,0 млн.грн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Умови:  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 вартості проекту висадки - грант, 30% власні/кредитні кошти одержувача, створення робочих місць, мати у власності або праві користування землю строком не менше 7 років.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Строк реалізації проекту: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 місяців з часу отримання бюджетних коштів.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Призначення коштів: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висадки та облаштування нового саду, ягіднику, винограднику площею від 1 до 25 га з встановленням системи зрошення та водозабору.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Садивний матеріал: 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сорти включені до  Реєстру сортів рослин України або Реєстру патентів.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179512" y="3953279"/>
            <a:ext cx="4728738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Отримувач зобов’язується: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⮚"/>
            </a:pPr>
            <a:r>
              <a:rPr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вести діяльність не менше 5 років та сплатити за цей термін </a:t>
            </a:r>
            <a:r>
              <a:rPr b="1"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r>
              <a:rPr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гранту  у вигляді податків, зборів та ЄСВ;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⮚"/>
            </a:pPr>
            <a:r>
              <a:rPr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створити робочі місця з урахуванням культур насаджень                     (додаток № 1 до постанови), постійні на стадії висадки (від 5 до 10 осіб), сезонні під час вступу саду у фазу товарного плодоношення але не пізніше 5-го року після висадки (від 125 до 425 осіб) 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Постанова КМУ від 21.06.2022 №738 (із змінами) 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9091" y="4088852"/>
            <a:ext cx="3829147" cy="257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5137309" y="3765292"/>
            <a:ext cx="41652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Граничні суми співфінансування на гектар, тис.грн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-12032" y="5965448"/>
            <a:ext cx="552013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переліку культур, які можуть бути вирощені за рахунок грантів додано шипшину - для всіх областей і мигдаль – для Одеської області. 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Збільшено  граничні суми співфінансування на 1 га винограду з 225 до 330 тис. грн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ДЕРЖАВНА ПРОГРАМА «єРОБОТА»</a:t>
            </a:r>
            <a:endParaRPr b="1" i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459809" y="704260"/>
            <a:ext cx="86614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Постанова КМУ від 21.06.2022 №738 (із змінами) «Деякі питання надання грантів бізнесу»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Наказ Мінагрополітики від 06.07.2022 №428 «Про затвердження типового проекту модульної теплиці»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1164853" y="1312024"/>
            <a:ext cx="7956376" cy="40011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СВОЯ ТЕПЛИЦЯ</a:t>
            </a:r>
            <a:endParaRPr/>
          </a:p>
        </p:txBody>
      </p:sp>
      <p:sp>
        <p:nvSpPr>
          <p:cNvPr id="219" name="Google Shape;219;p11"/>
          <p:cNvSpPr/>
          <p:nvPr/>
        </p:nvSpPr>
        <p:spPr>
          <a:xfrm>
            <a:off x="59245" y="2276872"/>
            <a:ext cx="907112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 гранту: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0,4 - 0,6 га - 2  млн. грн;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0,8 - 1,2 га - 3,5 млн. грн;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1,6 - 2,4 га - 7 млн. грн.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Умови: 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гранти в розмірі 70 % від вартості проекту;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право власності або користування землею не менше 7 років;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вирощування рослин які включені до Реєстру сортів рослин України або  Реєстру патентів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Строк реалізації проекту: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 місяців </a:t>
            </a:r>
            <a:r>
              <a:rPr i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(невикористаний залишок коштів на рахунку отримувача після завершення 12 місяців з моменту зарахування гранту на такий рахунок повертається до державного бюджету)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Призначення: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будівництво (встановлення) модульної теплиці типового проекту, придбання засобів        виробництва (садивного матеріалу, насіння, технологічного обладнання), витрат на введення в експлуатацію </a:t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 rot="5400000">
            <a:off x="14085" y="1388750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68808" y="1753652"/>
            <a:ext cx="91941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 юридичних осіб та фізичних осіб – підприємців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Заявки подаються: Портал «Дія» або уповноважений банк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1" y="4594286"/>
            <a:ext cx="6037017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Отримувач зобов’язується: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⮚"/>
            </a:pPr>
            <a:r>
              <a:rPr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створити не менше 4 постійних та 10 сезонних робочих місць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на 1 гектар модульних теплиць, або залучення до роботи у фермерському господарстві нових членів господарств</a:t>
            </a:r>
            <a:r>
              <a:rPr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(період працевлаштування сезонних працівників повинен складати не менше 8 місяців протягом року), обов'язкова виплата мінімальної заробітної плати.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⮚"/>
            </a:pPr>
            <a:r>
              <a:rPr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забезпечити модульну теплицю джерелом водозабору та зрошенням;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⮚"/>
            </a:pPr>
            <a:r>
              <a:rPr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провадити діяльність після закінчення будівництва протягом не менше 3-ох років і сплатити </a:t>
            </a:r>
            <a:r>
              <a:rPr b="1" lang="uk-UA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r>
              <a:rPr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від суми гранту в державний бюджет у вигляді податків, зборів та ЄСВ.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7018" y="4594286"/>
            <a:ext cx="2779839" cy="2003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ДЕРЖАВНА ПРОГРАМА «єРОБОТА»</a:t>
            </a:r>
            <a:endParaRPr b="1" i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1164853" y="704260"/>
            <a:ext cx="79563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Постанова КМУ від 21.06.2022 №738 (із змінами) «Деякі питання надання грантів бізнесу»</a:t>
            </a:r>
            <a:endParaRPr/>
          </a:p>
        </p:txBody>
      </p:sp>
      <p:sp>
        <p:nvSpPr>
          <p:cNvPr id="231" name="Google Shape;231;p12"/>
          <p:cNvSpPr txBox="1"/>
          <p:nvPr/>
        </p:nvSpPr>
        <p:spPr>
          <a:xfrm>
            <a:off x="1119934" y="1276983"/>
            <a:ext cx="7956376" cy="43088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ВЛАСНА СПРАВА</a:t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 rot="5400000">
            <a:off x="134125" y="1307927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90810" y="1988840"/>
            <a:ext cx="91941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СММП (фізичні особи, фізичні особи-підприємці та юридичні особи)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Заявки подаються з бізнес-планом через Портал Дія, або у відділенні Ощадбанку</a:t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>
            <a:off x="79113" y="2722990"/>
            <a:ext cx="865765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 гранту: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від 50 тис. грн до 150 тис. грн за створення 1-го робочого місця після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до 250 тис. грн за створення не менше 2-ох робочих місць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Строк реалізації проекту: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місяців з часу отримання бюджетних коштів.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Призначення коштів: 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створення або розвиток власного бізнесу.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Хто приймає рішення про надання гранту: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Державний центр зайнятості.</a:t>
            </a:r>
            <a:endParaRPr/>
          </a:p>
        </p:txBody>
      </p:sp>
      <p:sp>
        <p:nvSpPr>
          <p:cNvPr id="235" name="Google Shape;235;p12"/>
          <p:cNvSpPr/>
          <p:nvPr/>
        </p:nvSpPr>
        <p:spPr>
          <a:xfrm>
            <a:off x="108426" y="4365104"/>
            <a:ext cx="6152446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Отримувач зобов’язується: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створити протягом 6 місяців з дня зарахування коштів робочі місця, залежно від розміру гранту,  на строк не менш як на 24 місяці;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сплатити протягом терміну реалізації проекту 100% гранту  у вигляді податків, зборів та ЄСВ.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0872" y="4149080"/>
            <a:ext cx="2622589" cy="214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2151" y="3954422"/>
            <a:ext cx="2880029" cy="1920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ДЕРЖАВНА ПРОГРАМА «єРОБОТА»</a:t>
            </a:r>
            <a:endParaRPr b="1" i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755576" y="1003020"/>
            <a:ext cx="8320734" cy="43088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ВЛАСНА СПРАВА ДЛЯ УЧАСНИКІВ БОЙОВИХ ДІЙ ТА ЧЛЕНАМ СІМЕЙ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/>
          <p:nvPr/>
        </p:nvSpPr>
        <p:spPr>
          <a:xfrm rot="5400000">
            <a:off x="31701" y="988183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12013" y="1812435"/>
            <a:ext cx="9064297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 гранту: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для члена сім’ї у разі зобов’язання створити:</a:t>
            </a:r>
            <a:endParaRPr/>
          </a:p>
          <a:p>
            <a:pPr indent="0" lvl="0" marL="11652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одне робоче місце - до 250 тис. гривень;</a:t>
            </a:r>
            <a:endParaRPr/>
          </a:p>
          <a:p>
            <a:pPr indent="0" lvl="0" marL="11652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два робочих місця - від 250 тис. до 500 тис. гривень.</a:t>
            </a:r>
            <a:endParaRPr/>
          </a:p>
          <a:p>
            <a:pPr indent="0" lvl="0" marL="11652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для учасника бойових дій та/або особи з інвалідністю внаслідок війни, зареєстрованих як фізична особа - підприємець, у разі зобов’язання створити:</a:t>
            </a:r>
            <a:endParaRPr/>
          </a:p>
          <a:p>
            <a:pPr indent="0" lvl="0" marL="11652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одне робоче місце - до 250 тис. гривень;</a:t>
            </a:r>
            <a:endParaRPr/>
          </a:p>
          <a:p>
            <a:pPr indent="0" lvl="0" marL="11652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два робочих місця - від 250 тис. до 500 тис. гривень;</a:t>
            </a:r>
            <a:endParaRPr/>
          </a:p>
          <a:p>
            <a:pPr indent="0" lvl="0" marL="11652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чотири робочих місця - від 500 тис. до 1000 тис. гривень.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Гранти від 500  до 1000 тис. грн. за умови співфінансування не менше 30 % власними коштами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Строк реалізації проекту: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 місяців з часу отримання бюджетних коштів.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Призначення коштів: 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створення або розвиток власного бізнесу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12013" y="4721908"/>
            <a:ext cx="6216171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Отримувач зобов’язується: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створити протягом 6 місяців робочі місця на строк не менш як на 24 місяці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сплатити протягом 36 місяців 100% гранту  у вигляді податків, зборів та ЄСВ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4018572"/>
            <a:ext cx="2511541" cy="214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2200" y="3834427"/>
            <a:ext cx="2511541" cy="192097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/>
          <p:nvPr/>
        </p:nvSpPr>
        <p:spPr>
          <a:xfrm flipH="1">
            <a:off x="304585" y="5951533"/>
            <a:ext cx="76904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Постанова КМУ від 21.06.2022 №738 (із змінами) «</a:t>
            </a: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Деякі</a:t>
            </a:r>
            <a:r>
              <a:rPr b="1"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питання надання грантів бізнесу»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ДЕРЖАВНА ПРОГРАМА «єРОБОТА»</a:t>
            </a:r>
            <a:endParaRPr b="1" i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1164853" y="704260"/>
            <a:ext cx="79563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Постанова КМУ від 24.06.2022 №739 (із змінами) «Деякі питання надання грантів для переробних підприємств»</a:t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1095557" y="1185420"/>
            <a:ext cx="7956376" cy="43088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НОВИЙ РІВЕНЬ</a:t>
            </a: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771" y="1216364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825273" y="1667927"/>
            <a:ext cx="84969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юридичних осіб та фізичних осіб – підприємців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Заявки на отримання гранту подаються з бізнес-планом через Портал Дія.</a:t>
            </a:r>
            <a:endParaRPr/>
          </a:p>
        </p:txBody>
      </p:sp>
      <p:sp>
        <p:nvSpPr>
          <p:cNvPr id="261" name="Google Shape;261;p14"/>
          <p:cNvSpPr/>
          <p:nvPr/>
        </p:nvSpPr>
        <p:spPr>
          <a:xfrm>
            <a:off x="110030" y="2194051"/>
            <a:ext cx="8387943" cy="2693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 гранту: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8,0 млн. грн в розмірі до 50 % вартості проекту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Співфінансування:  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менше 50% вартості проекту власних або кредитних коштів  (у разі залучення кредиту власні кошти мають становити не менше 20 % вартості проекту).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Призначення коштів: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створення одного нового переробного підприємства або для збільшення потужностей існуючого підприємства: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придбання основних засобів (машини та обладнання);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доставка  та введення в експлуатацію основних засобів, включаючи програмне забезпечення.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Отримувач зобов’язується: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сплачувати податки, збори та ЄСВ протягом 3 років;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створити до 25 робочих місць не менше як на 36 місяців;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протягом 6 місяців працевлаштувати не менше ніж 30% осіб,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 решета не пізніше ніж через 12 місяців з дати отримання гранту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3" y="4113447"/>
            <a:ext cx="3111780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4"/>
          <p:cNvSpPr/>
          <p:nvPr/>
        </p:nvSpPr>
        <p:spPr>
          <a:xfrm>
            <a:off x="110030" y="4851593"/>
            <a:ext cx="496531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Кількість працевлаштованих залежно від розміру гранту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4" name="Google Shape;264;p14"/>
          <p:cNvGraphicFramePr/>
          <p:nvPr/>
        </p:nvGraphicFramePr>
        <p:xfrm>
          <a:off x="144496" y="52808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{3D083C0F-9636-46F5-8F00-D3DAE3C7672A}</a:tableStyleId>
              </a:tblPr>
              <a:tblGrid>
                <a:gridCol w="2166275"/>
                <a:gridCol w="29325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Розмір гранту  </a:t>
                      </a:r>
                      <a:endParaRPr sz="1400" u="none" cap="none" strike="noStrike"/>
                    </a:p>
                  </a:txBody>
                  <a:tcPr marT="7625" marB="7625" marR="7625" marL="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Кількість працевлаштованих, осіб</a:t>
                      </a:r>
                      <a:endParaRPr/>
                    </a:p>
                  </a:txBody>
                  <a:tcPr marT="7625" marB="7625" marR="7625" marL="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До 1, 6 млн. грн</a:t>
                      </a:r>
                      <a:endParaRPr sz="1400" u="none" cap="none" strike="noStrike"/>
                    </a:p>
                  </a:txBody>
                  <a:tcPr marT="7625" marB="7625" marR="7625" marL="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5</a:t>
                      </a:r>
                      <a:endParaRPr/>
                    </a:p>
                  </a:txBody>
                  <a:tcPr marT="7625" marB="7625" marR="7625" marL="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1,6 - 3,2 млн. грн</a:t>
                      </a:r>
                      <a:endParaRPr sz="1400" u="none" cap="none" strike="noStrike"/>
                    </a:p>
                  </a:txBody>
                  <a:tcPr marT="7625" marB="7625" marR="7625" marL="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10</a:t>
                      </a:r>
                      <a:endParaRPr/>
                    </a:p>
                  </a:txBody>
                  <a:tcPr marT="7625" marB="7625" marR="7625" marL="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3,2 – 4,8 млн. грн</a:t>
                      </a:r>
                      <a:endParaRPr sz="1400" u="none" cap="none" strike="noStrike"/>
                    </a:p>
                  </a:txBody>
                  <a:tcPr marT="7625" marB="7625" marR="7625" marL="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15</a:t>
                      </a:r>
                      <a:endParaRPr/>
                    </a:p>
                  </a:txBody>
                  <a:tcPr marT="7625" marB="7625" marR="7625" marL="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4,8 – 6,4 млн. грн</a:t>
                      </a:r>
                      <a:endParaRPr sz="1400" u="none" cap="none" strike="noStrike"/>
                    </a:p>
                  </a:txBody>
                  <a:tcPr marT="7625" marB="7625" marR="7625" marL="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20</a:t>
                      </a:r>
                      <a:endParaRPr/>
                    </a:p>
                  </a:txBody>
                  <a:tcPr marT="7625" marB="7625" marR="7625" marL="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6,4 – 8,0 млн. грн</a:t>
                      </a:r>
                      <a:endParaRPr sz="1400" u="none" cap="none" strike="noStrike"/>
                    </a:p>
                  </a:txBody>
                  <a:tcPr marT="7625" marB="7625" marR="7625" marL="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25</a:t>
                      </a:r>
                      <a:endParaRPr sz="1400" u="none" cap="none" strike="noStrike"/>
                    </a:p>
                  </a:txBody>
                  <a:tcPr marT="7625" marB="7625" marR="7625" marL="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/>
          <p:nvPr/>
        </p:nvSpPr>
        <p:spPr>
          <a:xfrm>
            <a:off x="12741" y="55652"/>
            <a:ext cx="9144000" cy="52322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МІСЦЕВІ ПРОГРАМИ ПІДТРИМКИ  У 2024 РОЦІ</a:t>
            </a:r>
            <a:endParaRPr b="1"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31188" y="1804470"/>
            <a:ext cx="810710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Пільгові кредити для ветеранів війни: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Кредитні кошти надаються під 3 % річних 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покриття виробничих витрат пов’язаних з виробництвом сільськогосподарської продукції, придбання основних засобів, біологічних активів (саджанці плодово-ягідних культур, поголів’я сільськогосподарських тварин) відповідно до сформованого суб’єктом підприємництва бізнес-плану.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розмірі: 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 700 тис грн.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Терміном: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5 років з можливістю відстроченням повернення основної суми зобов'язання до 1 року.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912335" y="653357"/>
            <a:ext cx="8244405" cy="64633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КОМПЛЕКСНА ПРОГРАМА ПІДТРИМКИ ТА РОЗВИТКУ СІЛЬСЬКОГО ГОСПОДАРСТВА У ЛЬВІВСЬКІЙ ОБЛАСТІ НА 2021-2025 РОКИ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/>
          <p:nvPr/>
        </p:nvSpPr>
        <p:spPr>
          <a:xfrm rot="5400000">
            <a:off x="82581" y="792024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/>
          <p:nvPr/>
        </p:nvSpPr>
        <p:spPr>
          <a:xfrm>
            <a:off x="128530" y="1399110"/>
            <a:ext cx="8912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Рішення ЛОР від 18.02.2021 № 57  в редакції розпорядження начальника ЛОВА від 25.12.2023 № 1305/0/5-23ВА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492537" y="4549891"/>
            <a:ext cx="493875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Право на фінансову підтримку мають 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мікро, малі та середні суб’єкти підприємництва – юридичні особи або фізичні особи – підприємці, основною діяльністю яких є виробництво сільськогосподарської продукції та засновником (одним із засновників) яких є учасник бойових дій.</a:t>
            </a:r>
            <a:endParaRPr/>
          </a:p>
        </p:txBody>
      </p:sp>
      <p:pic>
        <p:nvPicPr>
          <p:cNvPr id="276" name="Google Shape;2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0312" y="4551649"/>
            <a:ext cx="2838112" cy="189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/>
          <p:nvPr/>
        </p:nvSpPr>
        <p:spPr>
          <a:xfrm>
            <a:off x="12741" y="55652"/>
            <a:ext cx="9144000" cy="52322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МІСЦЕВІ ПРОГРАМИ ПІДТРИМКИ  У 2024 РОЦІ</a:t>
            </a:r>
            <a:endParaRPr b="1"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120854" y="1706887"/>
            <a:ext cx="90358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Підтримка діючих та новостворених сільськогосподарських кооперативів, які здійснюють  закладку ягідних насаджень, серед членів яких є не менше 3 (трьох)  осіб - ветеранів/ветеранок та/або суб’єктів підприємництва, засновником якого є ветеран/ветеранка.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 rot="5400000">
            <a:off x="82581" y="792024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128530" y="1399110"/>
            <a:ext cx="8912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Рішення ЛОР від 18.02.2021 № 57  в редакції розпорядження начальника ЛОВА від 25.12.2023 № 1305/0/5-23ВА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892894" y="709578"/>
            <a:ext cx="8244405" cy="64633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ФНАНСОВА ПІДТРИМКА СІЛЬСЬКОГОСПОДАРСЬКИХ КООПЕРАТИВІВ, ЯКІ ЗДІЙСНЮЮТЬ ДІЯЛЬНІСТЬ В ГАЛУЗІ ЯГІДНИЦТВА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138972" y="2833844"/>
            <a:ext cx="3333926" cy="1099211"/>
          </a:xfrm>
          <a:prstGeom prst="ellipse">
            <a:avLst/>
          </a:prstGeom>
          <a:solidFill>
            <a:srgbClr val="FFCA08"/>
          </a:solidFill>
          <a:ln cap="flat" cmpd="sng" w="19050">
            <a:solidFill>
              <a:srgbClr val="6B55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1" i="0" lang="uk-UA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БЮДЖЕТНИХ КОШТІВ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i="0" lang="uk-UA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(садивний матеріал, система крапельного зрошення, добрива, ЗЗР);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5836500" y="2833844"/>
            <a:ext cx="3255675" cy="1099212"/>
          </a:xfrm>
          <a:prstGeom prst="ellipse">
            <a:avLst/>
          </a:prstGeom>
          <a:solidFill>
            <a:srgbClr val="FFCA08"/>
          </a:solidFill>
          <a:ln cap="flat" cmpd="sng" w="19050">
            <a:solidFill>
              <a:srgbClr val="6B55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1" i="0" lang="uk-UA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ВІДШКОДУВАННЯ ВИТРАТ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1" i="0" lang="uk-UA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(садивний матеріал, система крапельного зрошення, добрива, ЗЗР);</a:t>
            </a:r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3294419" y="2485188"/>
            <a:ext cx="2734810" cy="564584"/>
          </a:xfrm>
          <a:prstGeom prst="ellipse">
            <a:avLst/>
          </a:prstGeom>
          <a:solidFill>
            <a:srgbClr val="FFCA08"/>
          </a:solidFill>
          <a:ln cap="flat" cmpd="sng" w="19050">
            <a:solidFill>
              <a:srgbClr val="6B55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uk-U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 вигляді </a:t>
            </a:r>
            <a:endParaRPr/>
          </a:p>
        </p:txBody>
      </p:sp>
      <p:cxnSp>
        <p:nvCxnSpPr>
          <p:cNvPr id="290" name="Google Shape;290;p16"/>
          <p:cNvCxnSpPr/>
          <p:nvPr/>
        </p:nvCxnSpPr>
        <p:spPr>
          <a:xfrm>
            <a:off x="5599391" y="3004649"/>
            <a:ext cx="429838" cy="88489"/>
          </a:xfrm>
          <a:prstGeom prst="straightConnector1">
            <a:avLst/>
          </a:prstGeom>
          <a:noFill/>
          <a:ln cap="flat" cmpd="sng" w="10000">
            <a:solidFill>
              <a:srgbClr val="FFCA0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1" name="Google Shape;291;p16"/>
          <p:cNvCxnSpPr/>
          <p:nvPr/>
        </p:nvCxnSpPr>
        <p:spPr>
          <a:xfrm flipH="1">
            <a:off x="3364018" y="2961282"/>
            <a:ext cx="473432" cy="176979"/>
          </a:xfrm>
          <a:prstGeom prst="straightConnector1">
            <a:avLst/>
          </a:prstGeom>
          <a:noFill/>
          <a:ln cap="flat" cmpd="sng" w="10000">
            <a:solidFill>
              <a:srgbClr val="FFCA0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2" name="Google Shape;292;p16"/>
          <p:cNvSpPr/>
          <p:nvPr/>
        </p:nvSpPr>
        <p:spPr>
          <a:xfrm>
            <a:off x="3946330" y="3475549"/>
            <a:ext cx="1641441" cy="564584"/>
          </a:xfrm>
          <a:prstGeom prst="roundRect">
            <a:avLst>
              <a:gd fmla="val 16667" name="adj"/>
            </a:avLst>
          </a:prstGeom>
          <a:solidFill>
            <a:srgbClr val="FFCA08"/>
          </a:solidFill>
          <a:ln cap="flat" cmpd="sng" w="19050">
            <a:solidFill>
              <a:srgbClr val="6B55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1" i="0" lang="uk-UA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через комісії РДА</a:t>
            </a:r>
            <a:endParaRPr/>
          </a:p>
        </p:txBody>
      </p:sp>
      <p:sp>
        <p:nvSpPr>
          <p:cNvPr id="293" name="Google Shape;293;p16"/>
          <p:cNvSpPr txBox="1"/>
          <p:nvPr/>
        </p:nvSpPr>
        <p:spPr>
          <a:xfrm>
            <a:off x="5021797" y="4040133"/>
            <a:ext cx="412220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межах виділеної субвенції відповідно </a:t>
            </a:r>
            <a:r>
              <a:rPr b="1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суми фактично понесених витрат</a:t>
            </a:r>
            <a:r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але не більше ніж передбачено проектом висадки насаджень та кошторисом, який є невід’ємною частиною проекту, що підписані о підписані розробником; </a:t>
            </a:r>
            <a:endParaRPr/>
          </a:p>
          <a:p>
            <a:pPr indent="-952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після прийняття рішень комісія РДА формує Реєстр одержувачів фінансової підтримки та здійснює </a:t>
            </a:r>
            <a:r>
              <a:rPr b="1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перерахування коштів на банківський рахунок СК.</a:t>
            </a: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4033184" y="3158857"/>
            <a:ext cx="1506496" cy="225351"/>
          </a:xfrm>
          <a:prstGeom prst="rect">
            <a:avLst/>
          </a:prstGeom>
          <a:solidFill>
            <a:srgbClr val="FFCA08"/>
          </a:solidFill>
          <a:ln cap="flat" cmpd="sng" w="19050">
            <a:solidFill>
              <a:srgbClr val="6B55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млн.грн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120854" y="4040133"/>
            <a:ext cx="466557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межах виділеної субвенції відповідно </a:t>
            </a:r>
            <a:r>
              <a:rPr b="1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вартості створення ягідних насаджень</a:t>
            </a:r>
            <a:r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передбачених проектом висадки насаджень та кошторисом, який є невід’ємною частиною проекту, що підписані розробником;</a:t>
            </a:r>
            <a:endParaRPr/>
          </a:p>
          <a:p>
            <a:pPr indent="-952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РДА укладає договір про використання бюджетних коштів з СК;</a:t>
            </a:r>
            <a:endParaRPr/>
          </a:p>
          <a:p>
            <a:pPr indent="-952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 реєструється з органах  казначейства;</a:t>
            </a:r>
            <a:endParaRPr/>
          </a:p>
          <a:p>
            <a:pPr indent="-952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РДА включає СК в мережу розпорядників та одержувачів бюджетних коштів та забезпечує </a:t>
            </a:r>
            <a:r>
              <a:rPr b="1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перерахування коштів на рахунок, відкритий в органах казначейства;</a:t>
            </a:r>
            <a:endParaRPr/>
          </a:p>
          <a:p>
            <a:pPr indent="-952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1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невикористані бюджетні кошти </a:t>
            </a:r>
            <a:r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поточному році </a:t>
            </a:r>
            <a:r>
              <a:rPr b="1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повертаються </a:t>
            </a:r>
            <a:r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відповідних місцевих бюджетів </a:t>
            </a:r>
            <a:r>
              <a:rPr b="1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1 грудня.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5015096" y="5957469"/>
            <a:ext cx="414164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!!!</a:t>
            </a:r>
            <a:r>
              <a:rPr b="1" i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СК заборонено продавати/ відчужувати впродовж </a:t>
            </a:r>
            <a:r>
              <a:rPr b="1" i="1" lang="uk-UA" sz="1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b="1" i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років садивний матеріал, придбаний за кошти підтримки.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/>
          <p:nvPr/>
        </p:nvSpPr>
        <p:spPr>
          <a:xfrm>
            <a:off x="12741" y="55652"/>
            <a:ext cx="9144000" cy="52322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МІСЦЕВІ ПРОГРАМИ ПІДТРИМКИ  У 2024 РОЦІ</a:t>
            </a:r>
            <a:endParaRPr b="1"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825842" y="1422414"/>
            <a:ext cx="828092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 два шляхи отримання грантів для учасників та ветеранів війни з рф і АТО/ООС: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arenR"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ЗВЕРНУТИСЬ ДО Департаменту Економіки з готовим бізнес-планом і отримати кошти (безповоротну фінансову допомогу) в розмірі 250 тисяч на започаткування власної справи чи розвитку підприємницької діяльності;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СПОЧАТКУ ВИГРАТИ ГРАНТ від державної програми "єРобота" по компоненту "Грант для ветеранів та членів їхніх сімей" ТА ЗВЕРНУТИСЬ ДО департпаменту економіки за додатковим грантом у розмірі 30% від суми отриманої допомоги по державній програмі.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921480" y="889898"/>
            <a:ext cx="8244405" cy="36933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НАДАННЯ ГРАНТІВ ДЛЯ УЧАСНИКІВ ТА ВЕТЕРАНІВ ВІЙНИ І АТО/ООС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/>
          <p:nvPr/>
        </p:nvSpPr>
        <p:spPr>
          <a:xfrm rot="5400000">
            <a:off x="60657" y="890065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7"/>
          <p:cNvSpPr/>
          <p:nvPr/>
        </p:nvSpPr>
        <p:spPr>
          <a:xfrm rot="5400000">
            <a:off x="5536" y="3892573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7"/>
          <p:cNvSpPr/>
          <p:nvPr/>
        </p:nvSpPr>
        <p:spPr>
          <a:xfrm>
            <a:off x="825841" y="4418528"/>
            <a:ext cx="828092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Кошти надається в сумі: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не більше 60 тис грн на консалтингові послуги та маркетингові ваучери;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не більше 100 тис грн для сертифікації продукції;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більше 100 тис грн на участь в закордонних виставково-ярмаркових заходах,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т. ч. кластери.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882774" y="3892406"/>
            <a:ext cx="8244405" cy="36933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ВАУЧЕРНА ПІДТРИМКА БІЗНЕСУ ВЕТЕРАНІВ ТА ЧЛЕНІВ ЇХ СІМЕЙ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/>
          <p:nvPr/>
        </p:nvSpPr>
        <p:spPr>
          <a:xfrm>
            <a:off x="12741" y="55652"/>
            <a:ext cx="9144000" cy="52322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МІСЦЕВІ ПРОГРАМИ ПІДТРИМКИ  У 2024 РОЦІ</a:t>
            </a:r>
            <a:endParaRPr b="1"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 txBox="1"/>
          <p:nvPr/>
        </p:nvSpPr>
        <p:spPr>
          <a:xfrm>
            <a:off x="869231" y="615202"/>
            <a:ext cx="8287509" cy="64633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ПРОГРАМИ ПІДТРИМКИ ТА РОЗВИТКУ СІЛЬСЬКОГО ГОСПОДАРСТВА СТРИЙСЬКОЇ МІСЬКОЇ РАДИ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 rot="5400000">
            <a:off x="82581" y="720027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132304" y="1602490"/>
            <a:ext cx="896208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Програма підтримки розвитку сільськогосподарських кооперативів – 90,0 тис. грн.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Кошти надаються на часткове відшкодування витрат пов'язаних із придбанням сільськогосподарської техніки, обладнання, насіння с/г культур, мінеральних добрив, ЗЗР, будівельних матеріалів, генетичних ресурсів, послуг у розмірі до 75% їх вартості.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Програма підтримки розвитку тваринництва – 200,0 тис. грн.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Кошти надаються на часткове відшкодування витрат пов'язаних з утриманням корів молочного напряму продуктивності сімейним фермерським господарствам, приватним підприємцям, які утримують 3 і більше корів і використовують доїльне обладнання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773358" y="1294713"/>
            <a:ext cx="83480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Рішення № 918 від 27.01.2022 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8"/>
          <p:cNvSpPr/>
          <p:nvPr/>
        </p:nvSpPr>
        <p:spPr>
          <a:xfrm rot="5400000">
            <a:off x="109541" y="3975833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8"/>
          <p:cNvSpPr txBox="1"/>
          <p:nvPr/>
        </p:nvSpPr>
        <p:spPr>
          <a:xfrm>
            <a:off x="912333" y="3837167"/>
            <a:ext cx="8244408" cy="64633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ПРОГРАМА ПІДТРИМКИ СІЛЬСЬКОГО ГОСПОДАРСТВА НОВОРОЗДІЛЬСЬКОЇ МІСЬКОЇ РАДИ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869231" y="4496759"/>
            <a:ext cx="82443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Рішення № 1668 від 19.12.2023 «Про затвердження Програми ефективності ведення галузей сільського господарства агропромислового комплексу Новороздільської територіальної громади на 2024 рік та прогноз на 2025-2026 роки»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199008" y="5480137"/>
            <a:ext cx="89577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Кошти в сумі 20,0 тис. грн. 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надаються на часткове здешевлення вартості штучного осіменіння корів і телиць, які утримуються в індивідуальних господарствах населення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"/>
          <p:cNvSpPr/>
          <p:nvPr/>
        </p:nvSpPr>
        <p:spPr>
          <a:xfrm>
            <a:off x="12741" y="55652"/>
            <a:ext cx="9144000" cy="52322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МІСЦЕВІ ПРОГРАМИ ПІДТРИМКИ  У 2024 РОЦІ</a:t>
            </a:r>
            <a:endParaRPr b="1"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9"/>
          <p:cNvSpPr txBox="1"/>
          <p:nvPr/>
        </p:nvSpPr>
        <p:spPr>
          <a:xfrm>
            <a:off x="869231" y="615202"/>
            <a:ext cx="8287509" cy="64633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ПРОГРАМИ ПІДТРИМКИ ТА РОЗВИТКУ СІЛЬСЬКОГО ГОСПОДАРСТВА РОЗВАДІВСЬКОЇ СІЛЬСЬКОЇ РАДИ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9"/>
          <p:cNvSpPr/>
          <p:nvPr/>
        </p:nvSpPr>
        <p:spPr>
          <a:xfrm rot="5400000">
            <a:off x="82581" y="720027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773358" y="1294713"/>
            <a:ext cx="834803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Рішення №1464 від 19.12.203 «Про затвердження Програми ефективності ведення галузей сільського господарства агропромислового комплексу Розвадіської територіальної громади  Стрийського району Львівської області на 2024 рік»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343805" y="2348880"/>
            <a:ext cx="8476667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Кошти в сумі 60,0 тис. грн. 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надаються у вигляді спеціальної дотації особистим селянським господарствам на утримання 4 і більше корів молочного напряму продуктивності.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Спеціальна дотація у розмірі 1500,0 грн. на 1 голову надається тим ОСГ, які на початок звітного періоду утримували 4 і більше корів, зберегли це поголів'я на час виділення коштів та утримують його на кінець звітного року.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ДЖЕРЕЛА ФІНАНСУВАННЯ ДЛЯ РОЗВИТКУ АГРАРНОГО СЕКТОРУ ЕКОНОМІКИ У 2024 РОЦІ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27582" y="1592171"/>
            <a:ext cx="8170163" cy="95410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ДЕРЖАВНІ ПРОГРАМИ ПІДТРИМКИ ДЛЯ СІЛЬСЬКОГОСПОДАРСЬКИХ ВИРОБНИКІВ </a:t>
            </a:r>
            <a:endParaRPr b="1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5400000">
            <a:off x="102003" y="1823170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32558" y="4302001"/>
            <a:ext cx="88114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95176" y="3278291"/>
            <a:ext cx="8102569" cy="5232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ДЕРЖАВНІ ПРОГРАМА «єРОБОТА»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849070" y="4193894"/>
            <a:ext cx="8136123" cy="95410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МІСЦЕВІ ПРОГРАМИ ПІДТРИМКИ СІЛЬСЬКОГО ГОСПОДАРСТВА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rot="5400000">
            <a:off x="102003" y="3384112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 rot="5400000">
            <a:off x="102003" y="4507319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06624" y="5542690"/>
            <a:ext cx="8136123" cy="5232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ПРОЕКТИ МТД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 rot="5400000">
            <a:off x="105377" y="5678444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75" y="1052043"/>
            <a:ext cx="4857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094" y="1052043"/>
            <a:ext cx="4300538" cy="40719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 txBox="1"/>
          <p:nvPr/>
        </p:nvSpPr>
        <p:spPr>
          <a:xfrm>
            <a:off x="368137" y="1665056"/>
            <a:ext cx="7485602" cy="3557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САЙТИ РЕСУРСНИХ ЦЕНТРІВ, ФОНДІВ, ОРГАНІЗАЦІЙ</a:t>
            </a:r>
            <a:r>
              <a:rPr b="1" lang="uk-UA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indent="0" lvl="0" marL="9525" marR="0" rtl="0" algn="l">
              <a:spcBef>
                <a:spcPts val="79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ДІЯ БІЗНЕС  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525" marR="0" rtl="0" algn="l">
              <a:spcBef>
                <a:spcPts val="79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Agency of European innovations / Агенція європейських інновацій 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525" marR="0" rtl="0" algn="l">
              <a:spcBef>
                <a:spcPts val="4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Група  у Facebook "Гранти та інвестиції для розвитку України</a:t>
            </a:r>
            <a:r>
              <a:rPr lang="uk-UA"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Національна платформа МСБ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04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Клуб ділових людей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525" marR="247888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Платформа Еu4business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525" marR="247888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Платформа Granty.org.ua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Громадський простір 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Велика ідея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</a:t>
            </a: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Фонд розвитку підприємництва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Портал EuropeAidContracts – європейська допомога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Сайт центр розвитку «Час змін»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 Ресурсний центр ГУРТ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Продовольча та сільськогосподарська організація ООН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Програма USAID «Конкурентоспроможна економіка України»</a:t>
            </a:r>
            <a:endParaRPr sz="105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  <a:hlinkClick r:id="rId21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Deutsche Gesellschaft für Internationale Zusammenarbeit (GIZ) GmbH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Програма USAID з аграрного і сільського розвитку - АГРО 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Мережа Центрів інформаційної підтримки бізнесу.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European Commission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ПРООН Україна </a:t>
            </a:r>
            <a:endParaRPr sz="10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4703078" y="4212083"/>
            <a:ext cx="457095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САЙТИ ОРГАНІВ ВЛАДИ, АСОЦІАЦІЙ РОЗВИТКУ</a:t>
            </a:r>
            <a:r>
              <a:rPr lang="uk-UA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Мінагрополітики</a:t>
            </a:r>
            <a:r>
              <a:rPr lang="uk-UA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Мінекономіки</a:t>
            </a:r>
            <a:r>
              <a:rPr lang="uk-UA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Департамент АПР ЛОДА  у Facebook  </a:t>
            </a:r>
            <a:r>
              <a:rPr lang="uk-UA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</a:t>
            </a:r>
            <a:r>
              <a:rPr lang="uk-UA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 сторінці ЛОДА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Львівська обласна рада, 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Агенція регіонального розвитку Львівської області</a:t>
            </a:r>
            <a:r>
              <a:rPr lang="uk-UA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Департамент  МТД та технічної допомоги ЛОДА.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Український ветеранський фонд 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20"/>
          <p:cNvSpPr/>
          <p:nvPr/>
        </p:nvSpPr>
        <p:spPr>
          <a:xfrm>
            <a:off x="35497" y="119890"/>
            <a:ext cx="9108504" cy="52322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1650382" y="265123"/>
            <a:ext cx="678249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ДЖЕРЕЛА ПУБЛІКАЦІЇ ПРО ГРАНТОВІ ПРОГРАМИ ТА ПРОЄКТИ МТД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/>
        </p:nvSpPr>
        <p:spPr>
          <a:xfrm>
            <a:off x="3221537" y="1682882"/>
            <a:ext cx="4878856" cy="742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</a:t>
            </a:r>
            <a:endParaRPr b="1" sz="3200">
              <a:solidFill>
                <a:srgbClr val="76923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3221536" y="2719059"/>
            <a:ext cx="525064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ТЕТЯНА ГЕТЬМАН,</a:t>
            </a:r>
            <a:r>
              <a:rPr lang="uk-UA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ДИРЕКТОР ДЕПАРТАМЕНТУ АГРОПРОМИСЛОВОГО РОЗВИТКУ ЛЬВІВСЬКОЇ ОДА </a:t>
            </a:r>
            <a:endParaRPr sz="2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3221537" y="4422016"/>
            <a:ext cx="531090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Тел.:+ 38 (099) 763-02-32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+38 (066) 718-09-18</a:t>
            </a:r>
            <a:endParaRPr/>
          </a:p>
        </p:txBody>
      </p:sp>
      <p:pic>
        <p:nvPicPr>
          <p:cNvPr id="351" name="Google Shape;3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2348880"/>
            <a:ext cx="1792984" cy="16894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21"/>
          <p:cNvCxnSpPr/>
          <p:nvPr/>
        </p:nvCxnSpPr>
        <p:spPr>
          <a:xfrm>
            <a:off x="2987824" y="2348880"/>
            <a:ext cx="0" cy="1755174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descr="https://mail.ukr.net/attach/resize/16770821202401613736/1?size=preview_desktop" id="353" name="Google Shape;353;p2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4683626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ПРІОРИТЕТИ: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702784" y="986077"/>
            <a:ext cx="8170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Мікро- малі суб’єкти господарювання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 rot="5400000">
            <a:off x="245731" y="1758596"/>
            <a:ext cx="281237" cy="261414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32558" y="4302001"/>
            <a:ext cx="88114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769242" y="1616843"/>
            <a:ext cx="81025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Бізнес- план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745562" y="3623858"/>
            <a:ext cx="813612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Створення нових  робочих місць особливо для пільгових категорій населення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782146" y="2315997"/>
            <a:ext cx="81025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Додана вартість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769241" y="3031032"/>
            <a:ext cx="81025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Власний фінансовий внесок 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782145" y="4746556"/>
            <a:ext cx="810256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Підзвітність (виконання бізнес-плану, сплата податків) 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 rot="5400000">
            <a:off x="262163" y="2446900"/>
            <a:ext cx="281237" cy="261414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 rot="5400000">
            <a:off x="311649" y="3126966"/>
            <a:ext cx="281237" cy="261414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 rot="5400000">
            <a:off x="326020" y="3829586"/>
            <a:ext cx="281237" cy="261414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 rot="5400000">
            <a:off x="322646" y="5022394"/>
            <a:ext cx="281237" cy="261414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 rot="5400000">
            <a:off x="308524" y="5933965"/>
            <a:ext cx="281237" cy="261414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 rot="5400000">
            <a:off x="236963" y="1102196"/>
            <a:ext cx="281237" cy="261414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782145" y="5779139"/>
            <a:ext cx="8170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Реєстрація у Державному Аграрному Реєстрі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ФІНАНСОВА ПІДТРИМКА ЛЬВІВСЬКИХ АГРАРІЇВ У 2023 РОЦІ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332558" y="4302001"/>
            <a:ext cx="88114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4" name="Google Shape;134;p4"/>
          <p:cNvGraphicFramePr/>
          <p:nvPr/>
        </p:nvGraphicFramePr>
        <p:xfrm>
          <a:off x="899592" y="1484784"/>
          <a:ext cx="6984776" cy="432048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35" name="Google Shape;135;p4"/>
          <p:cNvSpPr txBox="1"/>
          <p:nvPr/>
        </p:nvSpPr>
        <p:spPr>
          <a:xfrm>
            <a:off x="2228041" y="5877272"/>
            <a:ext cx="49339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Близько 900 заявок на 250 млн. грн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264" y="1556792"/>
            <a:ext cx="2117992" cy="1484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-18983" y="22071"/>
            <a:ext cx="9144000" cy="52322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ДЕРЖАВНІ ПРОГРАМИ У 2024 РОЦІ</a:t>
            </a:r>
            <a:endParaRPr b="1"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03255" y="1173812"/>
            <a:ext cx="8640960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Бюджетна програма КПКВК 2801500 «Підтримка фермерських господарств та інших виробників сільськогосподарської продукції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Постанова КМУ від 16.08.2022 № 918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Заявки подаються через Державний аграрний реєстр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827397" y="2312453"/>
            <a:ext cx="838922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Бюджетна субсидія: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1"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4000 грн на 1 га  с/г угідь  ( до 120 га);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1"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7000 грн на 1 корову  усіх напрямів продуктивності. (3-100 корів);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1"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грн на 1 особину козематку та вівцематку (5-500 голів)</a:t>
            </a: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889557" y="607976"/>
            <a:ext cx="8244407" cy="46166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БЮДЖЕТНА ПІДТРИМКА ЄС АГРАРІЯМ УКРАЇНИ - ДАР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 rot="5400000">
            <a:off x="31701" y="654310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889557" y="4068688"/>
            <a:ext cx="8254657" cy="83099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ДЕРЖАВНА ПРОГРАМА ЧАСТКОВОЇ КОМПЕНСАЦІЇ ВАРТОСТІ СІЛЬСЬКОГОСПОДАРСЬКОЇ ТЕХНІКИ ТА ОБЛАДНАННЯ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 rot="5400000">
            <a:off x="57530" y="4266748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235615" y="4863036"/>
            <a:ext cx="883064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Постанова КМУ від 01.03.2017 № 130  (в редакції постанови КМУ від 08.03.2024 № 275)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Наказ Міністерства економіки України від 08 квітня 2024 року № 8577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Компенсація надається на </a:t>
            </a:r>
            <a:r>
              <a:rPr b="1" lang="uk-U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НОВУ</a:t>
            </a: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техніку </a:t>
            </a:r>
            <a:r>
              <a:rPr b="1" lang="uk-U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УКРАЇНСЬКОГО</a:t>
            </a: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виробництва:</a:t>
            </a:r>
            <a:endParaRPr/>
          </a:p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розмірі 25 % від вартості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оплата здійснюється через уповноважені банки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заявка на компенсацію подається до уповноважених банків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235615" y="3399027"/>
            <a:ext cx="88894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Заявки на отримання бюджетної субсидії подаються в ДАР після оприлюднення оголошення про початок прийому: з 1 травня по 30 червня 2024 року. 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962168" y="945725"/>
            <a:ext cx="80280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Постанова КМУ від 22.04.2019 №565 «Про затвердження Порядку надання сімейним фермерським господарствам додаткової фінансової підтримки через механізм доплати на користь застрахованих осіб - членів/голови сімейного фермерського господарства єдиного внеску на загальнообов’язкове державне соціальне страхування»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144833" y="1592056"/>
            <a:ext cx="8999167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Хто має право на доплату?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Члени/голова сімейного фермерського господарства (СФГ) без статусу юрособи та яке зареєстроване платником єдиного податку  4 групи.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Які документи слід подати для отримання доплати?: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заяву до територіального органу ДПС за місцем свого обліку як платника єдиного внеску від себе та усіх членів СФГ за встановленою формою;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копію Договору (декларації) утворення СФГ.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яких випадках ДПС дає відмову в доплаті?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СФГ не зареєстроване платниками єдиного податку IV групи;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члени/голова СФГ мають заборгованість із сплати внеску;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члени/голова СФГ не перебувають на обліку як платники внеску в реєстрі страхувальників.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962168" y="61553"/>
            <a:ext cx="8170163" cy="83099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ДЕРЖАВНІ ПРОГРАМИ ДОПЛАТИ ЄСВ ДЛЯ СФГ (ФОП) – ПЛАТНИКА ЄДИНОГО ПОДАТКУ IV ГРУПИ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 rot="5400000">
            <a:off x="102003" y="292554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7211" y="4572479"/>
            <a:ext cx="2451635" cy="218061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/>
          <p:nvPr/>
        </p:nvSpPr>
        <p:spPr>
          <a:xfrm>
            <a:off x="197657" y="4566436"/>
            <a:ext cx="622955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 втрачається право на доплату?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при несплаті внеску в обов’язкових розмірах мінімального зобов’язання ЄВ, яке має сплатити платник, за підсумками кварталу, року;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при виході із складу СФГ (право на доплату зберігається за членами/головою СФГ, які залишилися у його складі);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при переході з четвертої групи платників єдиного податку до іншої групи платників єдиного податку, відмови від спрощеної системи оподаткування, обліку та звітності, анулювання реєстрації платником єдиного податку, державної реєстрації припинення підприємницької діяльності СФГ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156288" y="1052532"/>
            <a:ext cx="8999167" cy="1492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 якої дати надається доплата?</a:t>
            </a:r>
            <a:r>
              <a:rPr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Право на отримання доплати виникає у членів/голови сімейного фермерського господарства з 1 числа місяця, наступного за місяцем подання заяви.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Який розмір доплати та обовязковий платіж ЄСВ?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8" name="Google Shape;168;p7"/>
          <p:cNvGraphicFramePr/>
          <p:nvPr/>
        </p:nvGraphicFramePr>
        <p:xfrm>
          <a:off x="336761" y="22048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{3D083C0F-9636-46F5-8F00-D3DAE3C7672A}</a:tableStyleId>
              </a:tblPr>
              <a:tblGrid>
                <a:gridCol w="2423475"/>
                <a:gridCol w="3068775"/>
                <a:gridCol w="2932675"/>
              </a:tblGrid>
              <a:tr h="358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solidFill>
                            <a:srgbClr val="00277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Рік отримання доплати</a:t>
                      </a:r>
                      <a:endParaRPr sz="1300" u="none" cap="none" strike="noStrike">
                        <a:solidFill>
                          <a:srgbClr val="00277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solidFill>
                            <a:srgbClr val="00277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Розмір доплати</a:t>
                      </a:r>
                      <a:endParaRPr sz="1300" u="none" cap="none" strike="noStrike">
                        <a:solidFill>
                          <a:srgbClr val="00277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solidFill>
                            <a:srgbClr val="00277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Обов’язковий розмір сплати ЄВ**</a:t>
                      </a:r>
                      <a:endParaRPr sz="1300" u="none" cap="none" strike="noStrike">
                        <a:solidFill>
                          <a:srgbClr val="00277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перший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 МСВ*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другий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0,8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третій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0,3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четвертий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п’ятий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шостий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сьомий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0,3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восьмий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0,8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дев’ятий  та десятий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 МСВ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000" marB="87000" marR="87000" marL="87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9" name="Google Shape;169;p7"/>
          <p:cNvSpPr/>
          <p:nvPr/>
        </p:nvSpPr>
        <p:spPr>
          <a:xfrm>
            <a:off x="467544" y="6093296"/>
            <a:ext cx="842493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i="1" lang="uk-UA" sz="1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МСВ – мінімальний страховий внесок</a:t>
            </a:r>
            <a:endParaRPr sz="1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37256" y="6431850"/>
            <a:ext cx="859924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** </a:t>
            </a:r>
            <a:r>
              <a:rPr i="1" lang="uk-UA" sz="1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щоквартально до 20 числа місяця наступного за звітним кварталом</a:t>
            </a:r>
            <a:endParaRPr sz="1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962168" y="61553"/>
            <a:ext cx="8170163" cy="83099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ДЕРЖАВНІ ПРОГРАМИ ДОПЛАТИ ЄСВ ДЛЯ СФГ (ФОП) – ПЛАТНИКА ЄДИНОГО ПОДАТКУ IV ГРУПИ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 rot="5400000">
            <a:off x="102003" y="292554"/>
            <a:ext cx="522450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/>
          <p:nvPr/>
        </p:nvSpPr>
        <p:spPr>
          <a:xfrm>
            <a:off x="1187624" y="116632"/>
            <a:ext cx="7956376" cy="83099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КРЕДИТУВАННЯ ФЕРМЕРСЬКИХ ГОСПОДАРСТВ ЧЕРЕЗ ФОНД ЧАСТКОВОГО ГАРАНТУВАННЯ КРЕДИТІВ 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1187624" y="1070739"/>
            <a:ext cx="7956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Постанова КМУ від 16.02.2022 №125 (із змінами) «Про створення Фонду часткового гарантування кредитів у сільському господарстві»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90395" y="2541419"/>
            <a:ext cx="849694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Фермерські господарств, які обробляють земельні ділянки площею до 500 га 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90395" y="2989583"/>
            <a:ext cx="6785861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Фонд часткового гарантування кредитів надаватиме гарантії українським банкам у розмірі до 50 % зобов'язань позичальника за інвестиційними кредитами та кредитами на фінансування оборотного капіталу.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Відібрані позичальники, можуть отримати: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кредити на фінансування оборотного капіталу на термін до 3 років;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інвестиційні кредити на термін до 7 років;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кредити для купівлі землі на термін до 10 років.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Максимальна сума кредиту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дорівнює еквіваленту 800 000 доларів США на одного позичальника.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 до гарантій Фонду матимуть малі фермери, які зареєстровані в Державному аграрному реєстрі. </a:t>
            </a:r>
            <a:endParaRPr/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4365104"/>
            <a:ext cx="226680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109377" y="1628800"/>
            <a:ext cx="892711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 діяльності Фонду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забезпечення підтримки суб’єктів мікропідприємництва, малих і середніх суб’єктів підприємництва, що провадять діяльність у сільському господарстві, шляхом часткового гарантування виконання зобов’язань таких суб’єктів за кредитними договорами.</a:t>
            </a:r>
            <a:endParaRPr/>
          </a:p>
        </p:txBody>
      </p:sp>
      <p:sp>
        <p:nvSpPr>
          <p:cNvPr id="184" name="Google Shape;184;p8"/>
          <p:cNvSpPr/>
          <p:nvPr/>
        </p:nvSpPr>
        <p:spPr>
          <a:xfrm rot="5400000">
            <a:off x="212682" y="386771"/>
            <a:ext cx="621244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1042672" y="278977"/>
            <a:ext cx="7956376" cy="46166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ПІЛЬГОВЕ КРЕДИТУВАННЯ ФЕРМЕРСЬКИХ ГОСПОДАРСТВ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204011" y="875929"/>
            <a:ext cx="7956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Постанова КМУ від 25.08.2004 №1102 (із змінами) «Про  затвердження порядку використання коштів, передбачених в державному бюджеті для надання підтримки фермерським господарствам»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240" y="4064647"/>
            <a:ext cx="226680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/>
          <p:nvPr/>
        </p:nvSpPr>
        <p:spPr>
          <a:xfrm>
            <a:off x="129484" y="1628800"/>
            <a:ext cx="901451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Фінансова підтримка фермерських господарств надається у розмірі, що не перевищує </a:t>
            </a:r>
            <a:r>
              <a:rPr b="1"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млн гривень </a:t>
            </a: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 забезпеченням виконання зобов’язання щодо повернення бюджетних коштів на строк</a:t>
            </a:r>
            <a:r>
              <a:rPr b="1"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до 5 років</a:t>
            </a: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Кошти надаються на придбання техніки, обладнання, поновлення обігових коштів, у тому числі для придбання маточного поголів’я сільськогосподарських тварин (телиць, нетелей, корів, свиноматок, ярок, вівцематок, кізочок та козоматок), виробництва та переробки сільськогосподарської продукції, будівництва та реконструкції виробничих і невиробничих приміщень, для закладення багаторічних насаджень тощо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 rot="5400000">
            <a:off x="212682" y="386771"/>
            <a:ext cx="621244" cy="368998"/>
          </a:xfrm>
          <a:prstGeom prst="triangle">
            <a:avLst>
              <a:gd fmla="val 50000" name="adj"/>
            </a:avLst>
          </a:prstGeom>
          <a:solidFill>
            <a:srgbClr val="FFCC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167756" y="3789040"/>
            <a:ext cx="636979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Фінансова підтримка сімейних фермерських господарств  (ФОП)  для придбання землі сільськогосподарського призначення надається у розмірі, що не перевищує </a:t>
            </a:r>
            <a:r>
              <a:rPr b="1"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млн. гривень </a:t>
            </a: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строк до </a:t>
            </a:r>
            <a:r>
              <a:rPr b="1"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років </a:t>
            </a: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придбання земельної ділянки (ділянок) сукупним розміром до 20 гектарів із забезпеченням виконання зобов’язання щодо повернення бюджетних коштів.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Сума фінансової підтримки визначається відповідно до вартості земельної ділянки (ділянок), що планується придбати, але не більше нормативної грошової оцінки зазначеної ділянки (ділянок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129484" y="6197802"/>
            <a:ext cx="90145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Заявки подаються до регіонального відділення Укрдержфонду підтримки фермерських господарств за адресою: м. Львів, вул. Липинського, 54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2010-02-23T11:30:32Z</dcterms:created>
  <dc:creator>Sara Yasmeen (Wipro Technologies)</dc:creator>
</cp:coreProperties>
</file>